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85" r:id="rId10"/>
    <p:sldId id="264" r:id="rId11"/>
    <p:sldId id="265" r:id="rId12"/>
    <p:sldId id="266" r:id="rId13"/>
    <p:sldId id="267" r:id="rId14"/>
    <p:sldId id="268" r:id="rId15"/>
    <p:sldId id="269" r:id="rId16"/>
    <p:sldId id="270" r:id="rId17"/>
    <p:sldId id="271" r:id="rId18"/>
    <p:sldId id="272" r:id="rId19"/>
    <p:sldId id="287" r:id="rId20"/>
    <p:sldId id="280" r:id="rId21"/>
    <p:sldId id="286" r:id="rId22"/>
    <p:sldId id="273" r:id="rId23"/>
    <p:sldId id="281" r:id="rId24"/>
    <p:sldId id="274" r:id="rId25"/>
    <p:sldId id="275" r:id="rId26"/>
    <p:sldId id="276" r:id="rId27"/>
    <p:sldId id="288" r:id="rId28"/>
    <p:sldId id="282" r:id="rId29"/>
    <p:sldId id="283" r:id="rId30"/>
    <p:sldId id="284" r:id="rId31"/>
    <p:sldId id="277" r:id="rId32"/>
    <p:sldId id="289" r:id="rId33"/>
    <p:sldId id="278" r:id="rId34"/>
    <p:sldId id="290" r:id="rId35"/>
    <p:sldId id="291" r:id="rId36"/>
    <p:sldId id="292" r:id="rId37"/>
    <p:sldId id="293" r:id="rId38"/>
    <p:sldId id="295" r:id="rId39"/>
    <p:sldId id="297" r:id="rId40"/>
    <p:sldId id="298"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2"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2.jpeg>
</file>

<file path=ppt/media/image3.jpg>
</file>

<file path=ppt/media/image4.png>
</file>

<file path=ppt/media/image5.png>
</file>

<file path=ppt/media/media1.m4a>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2">
                    <a:lumMod val="50000"/>
                  </a:schemeClr>
                </a:solidFill>
              </a:defRPr>
            </a:lvl1pPr>
          </a:lstStyle>
          <a:p>
            <a:fld id="{F6E0E8E6-B6EB-498A-BC29-48D81AAAA5B6}" type="datetimeFigureOut">
              <a:rPr lang="en-US" dirty="0"/>
              <a:t>9/4/2023</a:t>
            </a:fld>
            <a:endParaRPr lang="en-US" dirty="0"/>
          </a:p>
        </p:txBody>
      </p:sp>
      <p:sp>
        <p:nvSpPr>
          <p:cNvPr id="5" name="Footer Placeholder 4"/>
          <p:cNvSpPr>
            <a:spLocks noGrp="1"/>
          </p:cNvSpPr>
          <p:nvPr>
            <p:ph type="ftr" sz="quarter" idx="11"/>
          </p:nvPr>
        </p:nvSpPr>
        <p:spPr>
          <a:xfrm rot="21420000">
            <a:off x="-9144" y="4882896"/>
            <a:ext cx="4050792" cy="1197864"/>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F4A8B59-FD8C-464E-A2E0-D2DB42977C43}"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12D0685-9E9F-46AF-8733-3458A4A5B67E}"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19578A0-4252-4A4F-8A4C-4F80F1AD91FF}"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DCDF071-3364-4AF2-8784-696D9E530376}"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12E0C83B-2A0D-4895-8D19-F0DA28872F64}" type="datetimeFigureOut">
              <a:rPr lang="en-US" dirty="0"/>
              <a:t>9/4/2023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5E32ACF0-C7E7-4CC8-840E-A2809FB4BDF6}" type="datetimeFigureOut">
              <a:rPr lang="en-US" dirty="0"/>
              <a:t>9/4/2023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B1B64FF-53E9-4519-AFEB-B5EAE0A6C098}"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D0605F-0999-49B8-97E8-A9F5FE66FD89}"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041493-8214-4CD3-9E66-4A7CE0239274}"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D45397E-FD2D-4D0A-B33C-2E5AEFAED143}"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E15092E-80DC-4992-A0D4-E74F7FC3042B}"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569A4C6-EA06-4AF0-A839-1839C57399A0}" type="datetimeFigureOut">
              <a:rPr lang="en-US" dirty="0"/>
              <a:t>9/4/2023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BF0C016-2580-485A-AC4B-4452BC379743}" type="datetimeFigureOut">
              <a:rPr lang="en-US" dirty="0"/>
              <a:t>9/4/2023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F0C8E6-7044-439E-9AE7-82A0C81AB0F0}" type="datetimeFigureOut">
              <a:rPr lang="en-US" dirty="0"/>
              <a:t>9/4/2023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E95F70E-5DFF-42EC-93B3-07D70D7ED1BD}"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64520B5-A0C9-4D15-A71B-70A075D52D64}"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2"/>
                </a:gs>
                <a:gs pos="100000">
                  <a:schemeClr val="accent2">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2">
                    <a:lumMod val="50000"/>
                  </a:schemeClr>
                </a:solidFill>
              </a:defRPr>
            </a:lvl1pPr>
          </a:lstStyle>
          <a:p>
            <a:fld id="{61EAF71F-1A43-41B7-B605-0710A83174B7}" type="datetimeFigureOut">
              <a:rPr lang="en-US" dirty="0"/>
              <a:t>9/4/2023</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2">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2">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RIZAL’S LIFE AND WORKS</a:t>
            </a:r>
            <a:endParaRPr lang="en-PH" dirty="0"/>
          </a:p>
        </p:txBody>
      </p:sp>
      <p:sp>
        <p:nvSpPr>
          <p:cNvPr id="3" name="Subtitle 2"/>
          <p:cNvSpPr>
            <a:spLocks noGrp="1"/>
          </p:cNvSpPr>
          <p:nvPr>
            <p:ph type="subTitle" idx="1"/>
          </p:nvPr>
        </p:nvSpPr>
        <p:spPr/>
        <p:txBody>
          <a:bodyPr/>
          <a:lstStyle/>
          <a:p>
            <a:endParaRPr lang="en-PH"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49961549"/>
      </p:ext>
    </p:extLst>
  </p:cSld>
  <p:clrMapOvr>
    <a:masterClrMapping/>
  </p:clrMapOvr>
  <mc:AlternateContent xmlns:mc="http://schemas.openxmlformats.org/markup-compatibility/2006" xmlns:p14="http://schemas.microsoft.com/office/powerpoint/2010/main">
    <mc:Choice Requires="p14">
      <p:transition spd="slow" p14:dur="2000" advTm="20027"/>
    </mc:Choice>
    <mc:Fallback xmlns="">
      <p:transition spd="slow" advTm="20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446" y="339634"/>
            <a:ext cx="10782237" cy="1071155"/>
          </a:xfrm>
        </p:spPr>
        <p:txBody>
          <a:bodyPr>
            <a:noAutofit/>
          </a:bodyPr>
          <a:lstStyle/>
          <a:p>
            <a:r>
              <a:rPr lang="en-US" sz="2800" dirty="0">
                <a:latin typeface="Bookman Old Style" panose="02050604050505020204" pitchFamily="18" charset="0"/>
              </a:rPr>
              <a:t>The political editorialist, Manuel L. Quezon III, laments this fact</a:t>
            </a:r>
            <a:r>
              <a:rPr lang="en-US" sz="2800" dirty="0" smtClean="0">
                <a:latin typeface="Bookman Old Style" panose="02050604050505020204" pitchFamily="18" charset="0"/>
              </a:rPr>
              <a:t>:</a:t>
            </a:r>
            <a:endParaRPr lang="en-PH" dirty="0"/>
          </a:p>
        </p:txBody>
      </p:sp>
      <p:sp>
        <p:nvSpPr>
          <p:cNvPr id="3" name="Content Placeholder 2"/>
          <p:cNvSpPr>
            <a:spLocks noGrp="1"/>
          </p:cNvSpPr>
          <p:nvPr>
            <p:ph sz="quarter" idx="13"/>
          </p:nvPr>
        </p:nvSpPr>
        <p:spPr>
          <a:xfrm>
            <a:off x="130628" y="1893578"/>
            <a:ext cx="11338559" cy="3311189"/>
          </a:xfrm>
        </p:spPr>
        <p:txBody>
          <a:bodyPr>
            <a:noAutofit/>
          </a:bodyPr>
          <a:lstStyle/>
          <a:p>
            <a:pPr algn="just"/>
            <a:r>
              <a:rPr lang="en-US" sz="2200" dirty="0" smtClean="0">
                <a:latin typeface="Bookman Old Style" panose="02050604050505020204" pitchFamily="18" charset="0"/>
              </a:rPr>
              <a:t>“</a:t>
            </a:r>
            <a:r>
              <a:rPr lang="en-US" sz="2200" dirty="0">
                <a:latin typeface="Bookman Old Style" panose="02050604050505020204" pitchFamily="18" charset="0"/>
              </a:rPr>
              <a:t>Claro M. Recto’s leadership was the curious kind that only finds fulfillment from being at the periphery of power, and not from being its fulcrum. It was the best occupation suited to the satirist that he was. His success at the polls would be limited, his ability to mold the minds of his contemporaries was only excelled by RIZAL’S … But he was admired for his intellect and his dogged determination to never let the opposition be bereft of a champion, still his opposition was flawed. For it was one that never bothered to transform itself into an opposition capable of taking power.”</a:t>
            </a:r>
            <a:endParaRPr lang="en-PH" sz="2200" dirty="0">
              <a:latin typeface="Bookman Old Style" panose="02050604050505020204" pitchFamily="18" charset="0"/>
            </a:endParaRPr>
          </a:p>
        </p:txBody>
      </p:sp>
    </p:spTree>
    <p:extLst>
      <p:ext uri="{BB962C8B-B14F-4D97-AF65-F5344CB8AC3E}">
        <p14:creationId xmlns:p14="http://schemas.microsoft.com/office/powerpoint/2010/main" val="18092762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97972" y="1462504"/>
            <a:ext cx="11527971" cy="3311189"/>
          </a:xfrm>
        </p:spPr>
        <p:txBody>
          <a:bodyPr>
            <a:noAutofit/>
          </a:bodyPr>
          <a:lstStyle/>
          <a:p>
            <a:r>
              <a:rPr lang="en-US" sz="1800" b="1" dirty="0" smtClean="0">
                <a:latin typeface="Bookman Old Style" panose="02050604050505020204" pitchFamily="18" charset="0"/>
              </a:rPr>
              <a:t>As </a:t>
            </a:r>
            <a:r>
              <a:rPr lang="en-US" sz="1800" b="1" dirty="0">
                <a:latin typeface="Bookman Old Style" panose="02050604050505020204" pitchFamily="18" charset="0"/>
              </a:rPr>
              <a:t>father of the Rizal Law. </a:t>
            </a:r>
            <a:endParaRPr lang="en-US" sz="1800" b="1" dirty="0" smtClean="0">
              <a:latin typeface="Bookman Old Style" panose="02050604050505020204" pitchFamily="18" charset="0"/>
            </a:endParaRPr>
          </a:p>
          <a:p>
            <a:pPr marL="0" indent="0">
              <a:buNone/>
            </a:pPr>
            <a:r>
              <a:rPr lang="en-US" sz="1800" b="1" u="sng" dirty="0" smtClean="0">
                <a:latin typeface="Bookman Old Style" panose="02050604050505020204" pitchFamily="18" charset="0"/>
              </a:rPr>
              <a:t>Question? </a:t>
            </a:r>
            <a:r>
              <a:rPr lang="en-US" sz="1800" b="1" dirty="0" smtClean="0">
                <a:latin typeface="Bookman Old Style" panose="02050604050505020204" pitchFamily="18" charset="0"/>
              </a:rPr>
              <a:t>Who is  the father of Rizal Law?</a:t>
            </a:r>
            <a:r>
              <a:rPr lang="en-US" sz="1800" dirty="0" smtClean="0">
                <a:latin typeface="Bookman Old Style" panose="02050604050505020204" pitchFamily="18" charset="0"/>
              </a:rPr>
              <a:t> </a:t>
            </a:r>
          </a:p>
          <a:p>
            <a:r>
              <a:rPr lang="en-US" sz="1800" dirty="0" smtClean="0">
                <a:latin typeface="Bookman Old Style" panose="02050604050505020204" pitchFamily="18" charset="0"/>
              </a:rPr>
              <a:t>He sponsored </a:t>
            </a:r>
            <a:r>
              <a:rPr lang="en-US" sz="1800" dirty="0">
                <a:latin typeface="Bookman Old Style" panose="02050604050505020204" pitchFamily="18" charset="0"/>
              </a:rPr>
              <a:t>the </a:t>
            </a:r>
            <a:r>
              <a:rPr lang="en-US" sz="1800" b="1" dirty="0">
                <a:latin typeface="Bookman Old Style" panose="02050604050505020204" pitchFamily="18" charset="0"/>
              </a:rPr>
              <a:t>Rizal Bill </a:t>
            </a:r>
            <a:r>
              <a:rPr lang="en-US" sz="1800" dirty="0">
                <a:latin typeface="Bookman Old Style" panose="02050604050505020204" pitchFamily="18" charset="0"/>
              </a:rPr>
              <a:t>together with fellow law makers. The bill would require all high schools, colleges, and universities to include in their curricula a course in the study of Dr. Jose Rizal’s life, works, and writings, mainly the great novels </a:t>
            </a:r>
            <a:r>
              <a:rPr lang="en-US" sz="1800" dirty="0" err="1">
                <a:latin typeface="Bookman Old Style" panose="02050604050505020204" pitchFamily="18" charset="0"/>
              </a:rPr>
              <a:t>Noli</a:t>
            </a:r>
            <a:r>
              <a:rPr lang="en-US" sz="1800" dirty="0">
                <a:latin typeface="Bookman Old Style" panose="02050604050505020204" pitchFamily="18" charset="0"/>
              </a:rPr>
              <a:t> Me </a:t>
            </a:r>
            <a:r>
              <a:rPr lang="en-US" sz="1800" dirty="0" err="1">
                <a:latin typeface="Bookman Old Style" panose="02050604050505020204" pitchFamily="18" charset="0"/>
              </a:rPr>
              <a:t>Tangere</a:t>
            </a:r>
            <a:r>
              <a:rPr lang="en-US" sz="1800" dirty="0">
                <a:latin typeface="Bookman Old Style" panose="02050604050505020204" pitchFamily="18" charset="0"/>
              </a:rPr>
              <a:t> and El </a:t>
            </a:r>
            <a:r>
              <a:rPr lang="en-US" sz="1800" dirty="0" err="1">
                <a:latin typeface="Bookman Old Style" panose="02050604050505020204" pitchFamily="18" charset="0"/>
              </a:rPr>
              <a:t>Filibustrismo</a:t>
            </a:r>
            <a:r>
              <a:rPr lang="en-US" sz="1800" dirty="0">
                <a:latin typeface="Bookman Old Style" panose="02050604050505020204" pitchFamily="18" charset="0"/>
              </a:rPr>
              <a:t> to provide an in-depth study  of nationalism and the shaping if national character.</a:t>
            </a:r>
            <a:endParaRPr lang="en-PH" sz="1800" dirty="0">
              <a:latin typeface="Bookman Old Style" panose="02050604050505020204" pitchFamily="18" charset="0"/>
            </a:endParaRPr>
          </a:p>
          <a:p>
            <a:r>
              <a:rPr lang="en-US" sz="1800" b="1" dirty="0">
                <a:latin typeface="Bookman Old Style" panose="02050604050505020204" pitchFamily="18" charset="0"/>
              </a:rPr>
              <a:t>THE REPUBLIC ACT. NO. 1425 </a:t>
            </a:r>
            <a:r>
              <a:rPr lang="en-US" sz="1800" dirty="0">
                <a:latin typeface="Bookman Old Style" panose="02050604050505020204" pitchFamily="18" charset="0"/>
              </a:rPr>
              <a:t>(RIZAL LAW)</a:t>
            </a:r>
            <a:endParaRPr lang="en-PH" sz="1800" dirty="0">
              <a:latin typeface="Bookman Old Style" panose="02050604050505020204" pitchFamily="18" charset="0"/>
            </a:endParaRPr>
          </a:p>
          <a:p>
            <a:r>
              <a:rPr lang="en-US" sz="1800" dirty="0">
                <a:latin typeface="Bookman Old Style" panose="02050604050505020204" pitchFamily="18" charset="0"/>
              </a:rPr>
              <a:t>                   </a:t>
            </a:r>
            <a:r>
              <a:rPr lang="en-US" sz="1800" b="1" dirty="0">
                <a:latin typeface="Bookman Old Style" panose="02050604050505020204" pitchFamily="18" charset="0"/>
              </a:rPr>
              <a:t>REPUBLIC ACT NO. 1425</a:t>
            </a:r>
            <a:br>
              <a:rPr lang="en-US" sz="1800" b="1" dirty="0">
                <a:latin typeface="Bookman Old Style" panose="02050604050505020204" pitchFamily="18" charset="0"/>
              </a:rPr>
            </a:br>
            <a:r>
              <a:rPr lang="en-US" sz="1800" b="1" dirty="0">
                <a:latin typeface="Bookman Old Style" panose="02050604050505020204" pitchFamily="18" charset="0"/>
              </a:rPr>
              <a:t>                  </a:t>
            </a:r>
            <a:r>
              <a:rPr lang="en-US" sz="1800" b="1" dirty="0" smtClean="0">
                <a:latin typeface="Bookman Old Style" panose="02050604050505020204" pitchFamily="18" charset="0"/>
              </a:rPr>
              <a:t>House </a:t>
            </a:r>
            <a:r>
              <a:rPr lang="en-US" sz="1800" b="1" dirty="0">
                <a:latin typeface="Bookman Old Style" panose="02050604050505020204" pitchFamily="18" charset="0"/>
              </a:rPr>
              <a:t>Bill No. 5561</a:t>
            </a:r>
            <a:br>
              <a:rPr lang="en-US" sz="1800" b="1" dirty="0">
                <a:latin typeface="Bookman Old Style" panose="02050604050505020204" pitchFamily="18" charset="0"/>
              </a:rPr>
            </a:br>
            <a:r>
              <a:rPr lang="en-US" sz="1800" b="1" dirty="0">
                <a:latin typeface="Bookman Old Style" panose="02050604050505020204" pitchFamily="18" charset="0"/>
              </a:rPr>
              <a:t>                  </a:t>
            </a:r>
            <a:r>
              <a:rPr lang="en-US" sz="1800" b="1" dirty="0" smtClean="0">
                <a:latin typeface="Bookman Old Style" panose="02050604050505020204" pitchFamily="18" charset="0"/>
              </a:rPr>
              <a:t>Senate </a:t>
            </a:r>
            <a:r>
              <a:rPr lang="en-US" sz="1800" b="1" dirty="0">
                <a:latin typeface="Bookman Old Style" panose="02050604050505020204" pitchFamily="18" charset="0"/>
              </a:rPr>
              <a:t>Bill No. 438</a:t>
            </a:r>
            <a:endParaRPr lang="en-PH" sz="1800" dirty="0">
              <a:latin typeface="Bookman Old Style" panose="02050604050505020204" pitchFamily="18" charset="0"/>
            </a:endParaRPr>
          </a:p>
          <a:p>
            <a:r>
              <a:rPr lang="en-US" sz="1800" dirty="0" smtClean="0">
                <a:latin typeface="Bookman Old Style" panose="02050604050505020204" pitchFamily="18" charset="0"/>
              </a:rPr>
              <a:t>AN </a:t>
            </a:r>
            <a:r>
              <a:rPr lang="en-US" sz="1800" dirty="0">
                <a:latin typeface="Bookman Old Style" panose="02050604050505020204" pitchFamily="18" charset="0"/>
              </a:rPr>
              <a:t>ACT TO INCLUDE IN THE CURRICULA OF ALL PUBLIC AND PRIVATE SCHOOLS, COLLEGES AND UNIVERSITIES COURSES ON THE LIFE, WORKS, AND WRITINGS OF JOSE RIZAL, PARTICULARLY HIS NOVELS NOLI ME TANGERE AND EL FILIBUSTERISMO, </a:t>
            </a:r>
            <a:endParaRPr lang="en-US" sz="1800" dirty="0" smtClean="0">
              <a:latin typeface="Bookman Old Style" panose="02050604050505020204" pitchFamily="18" charset="0"/>
            </a:endParaRPr>
          </a:p>
          <a:p>
            <a:r>
              <a:rPr lang="en-US" sz="1800" b="1" u="sng" dirty="0" smtClean="0">
                <a:latin typeface="Bookman Old Style" panose="02050604050505020204" pitchFamily="18" charset="0"/>
              </a:rPr>
              <a:t>Question?</a:t>
            </a:r>
            <a:r>
              <a:rPr lang="en-US" sz="1800" u="sng" dirty="0" smtClean="0">
                <a:latin typeface="Bookman Old Style" panose="02050604050505020204" pitchFamily="18" charset="0"/>
              </a:rPr>
              <a:t> </a:t>
            </a:r>
            <a:r>
              <a:rPr lang="en-US" sz="1800" dirty="0" smtClean="0">
                <a:latin typeface="Bookman Old Style" panose="02050604050505020204" pitchFamily="18" charset="0"/>
              </a:rPr>
              <a:t>Are they authorize the printing of the books? (</a:t>
            </a:r>
            <a:r>
              <a:rPr lang="en-US" sz="1800" dirty="0" err="1" smtClean="0">
                <a:latin typeface="Bookman Old Style" panose="02050604050505020204" pitchFamily="18" charset="0"/>
              </a:rPr>
              <a:t>Noli</a:t>
            </a:r>
            <a:r>
              <a:rPr lang="en-US" sz="1800" dirty="0" smtClean="0">
                <a:latin typeface="Bookman Old Style" panose="02050604050505020204" pitchFamily="18" charset="0"/>
              </a:rPr>
              <a:t> and El </a:t>
            </a:r>
            <a:r>
              <a:rPr lang="en-US" sz="1800" dirty="0" err="1" smtClean="0">
                <a:latin typeface="Bookman Old Style" panose="02050604050505020204" pitchFamily="18" charset="0"/>
              </a:rPr>
              <a:t>Filibus</a:t>
            </a:r>
            <a:r>
              <a:rPr lang="en-US" sz="1800" dirty="0" smtClean="0">
                <a:latin typeface="Bookman Old Style" panose="02050604050505020204" pitchFamily="18" charset="0"/>
              </a:rPr>
              <a:t>?)</a:t>
            </a:r>
            <a:endParaRPr lang="en-PH" sz="1800" dirty="0">
              <a:latin typeface="Bookman Old Style" panose="02050604050505020204" pitchFamily="18" charset="0"/>
            </a:endParaRPr>
          </a:p>
        </p:txBody>
      </p:sp>
    </p:spTree>
    <p:extLst>
      <p:ext uri="{BB962C8B-B14F-4D97-AF65-F5344CB8AC3E}">
        <p14:creationId xmlns:p14="http://schemas.microsoft.com/office/powerpoint/2010/main" val="29705861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538" y="515982"/>
            <a:ext cx="3233056" cy="1151965"/>
          </a:xfrm>
        </p:spPr>
        <p:txBody>
          <a:bodyPr/>
          <a:lstStyle/>
          <a:p>
            <a:r>
              <a:rPr lang="id-ID" dirty="0" smtClean="0"/>
              <a:t>SECTION 1</a:t>
            </a:r>
            <a:endParaRPr lang="en-PH" dirty="0"/>
          </a:p>
        </p:txBody>
      </p:sp>
      <p:sp>
        <p:nvSpPr>
          <p:cNvPr id="3" name="Content Placeholder 2"/>
          <p:cNvSpPr>
            <a:spLocks noGrp="1"/>
          </p:cNvSpPr>
          <p:nvPr>
            <p:ph sz="quarter" idx="13"/>
          </p:nvPr>
        </p:nvSpPr>
        <p:spPr>
          <a:xfrm>
            <a:off x="409303" y="1841328"/>
            <a:ext cx="10949878" cy="3311189"/>
          </a:xfrm>
        </p:spPr>
        <p:txBody>
          <a:bodyPr>
            <a:normAutofit/>
          </a:bodyPr>
          <a:lstStyle/>
          <a:p>
            <a:pPr algn="just"/>
            <a:r>
              <a:rPr lang="en-US" sz="2200" dirty="0">
                <a:latin typeface="Bookman Old Style" panose="02050604050505020204" pitchFamily="18" charset="0"/>
              </a:rPr>
              <a:t>Courses on the life, works and writings of Jose Rizal, particularly his novels </a:t>
            </a:r>
            <a:endParaRPr lang="en-US" sz="2200" dirty="0" smtClean="0">
              <a:latin typeface="Bookman Old Style" panose="02050604050505020204" pitchFamily="18" charset="0"/>
            </a:endParaRPr>
          </a:p>
          <a:p>
            <a:pPr algn="just"/>
            <a:r>
              <a:rPr lang="en-US" sz="2200" b="1" u="sng" dirty="0" smtClean="0">
                <a:latin typeface="Bookman Old Style" panose="02050604050505020204" pitchFamily="18" charset="0"/>
              </a:rPr>
              <a:t>Question</a:t>
            </a:r>
            <a:r>
              <a:rPr lang="en-US" sz="2200" dirty="0" smtClean="0">
                <a:latin typeface="Bookman Old Style" panose="02050604050505020204" pitchFamily="18" charset="0"/>
              </a:rPr>
              <a:t>? What are the novel’s of </a:t>
            </a:r>
            <a:r>
              <a:rPr lang="en-US" sz="2200" dirty="0" err="1" smtClean="0">
                <a:latin typeface="Bookman Old Style" panose="02050604050505020204" pitchFamily="18" charset="0"/>
              </a:rPr>
              <a:t>rizal</a:t>
            </a:r>
            <a:r>
              <a:rPr lang="en-US" sz="2200" dirty="0" smtClean="0">
                <a:latin typeface="Bookman Old Style" panose="02050604050505020204" pitchFamily="18" charset="0"/>
              </a:rPr>
              <a:t> that shall be included in the curricula of all schools, colleges and universities?</a:t>
            </a:r>
          </a:p>
        </p:txBody>
      </p:sp>
    </p:spTree>
    <p:extLst>
      <p:ext uri="{BB962C8B-B14F-4D97-AF65-F5344CB8AC3E}">
        <p14:creationId xmlns:p14="http://schemas.microsoft.com/office/powerpoint/2010/main" val="18295432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06977" y="522516"/>
            <a:ext cx="10394707" cy="4995762"/>
          </a:xfrm>
        </p:spPr>
        <p:txBody>
          <a:bodyPr>
            <a:normAutofit fontScale="85000" lnSpcReduction="20000"/>
          </a:bodyPr>
          <a:lstStyle/>
          <a:p>
            <a:pPr algn="just"/>
            <a:r>
              <a:rPr lang="en-US" sz="2400" dirty="0">
                <a:latin typeface="Bookman Old Style" panose="02050604050505020204" pitchFamily="18" charset="0"/>
              </a:rPr>
              <a:t>The Board of National Education is hereby authorized and directed to adopt forthwith measures to implement and carry out the provisions of this Section, including the writing and printing if appropriate primers, readers and textbooks. The Board shall, within sixty (60) days from the effectivity of this Act promulgate rules and regulations, including those of a disciplinary nature, to carry out and enforce the regulations of this Act. The Board shall promulgate rules and regulations providing for the exemption of students for reason of religious belief stated in a sworn written statement, from the requirement of the provision contained in the second part of the first paragraph of this section; but not from taking the course provided for in the first part of said paragraph. Said rules and regulations shall take effect thirty (30) days after their publication in the Official Gazette.</a:t>
            </a:r>
            <a:endParaRPr lang="en-PH" sz="2400" dirty="0">
              <a:latin typeface="Bookman Old Style" panose="02050604050505020204" pitchFamily="18" charset="0"/>
            </a:endParaRPr>
          </a:p>
          <a:p>
            <a:endParaRPr lang="en-PH" dirty="0"/>
          </a:p>
        </p:txBody>
      </p:sp>
    </p:spTree>
    <p:extLst>
      <p:ext uri="{BB962C8B-B14F-4D97-AF65-F5344CB8AC3E}">
        <p14:creationId xmlns:p14="http://schemas.microsoft.com/office/powerpoint/2010/main" val="40876020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1" y="176349"/>
            <a:ext cx="10396882" cy="1151965"/>
          </a:xfrm>
        </p:spPr>
        <p:txBody>
          <a:bodyPr/>
          <a:lstStyle/>
          <a:p>
            <a:r>
              <a:rPr lang="id-ID" dirty="0" smtClean="0"/>
              <a:t>SECTION 2</a:t>
            </a:r>
            <a:endParaRPr lang="en-PH" dirty="0"/>
          </a:p>
        </p:txBody>
      </p:sp>
      <p:sp>
        <p:nvSpPr>
          <p:cNvPr id="3" name="Content Placeholder 2"/>
          <p:cNvSpPr>
            <a:spLocks noGrp="1"/>
          </p:cNvSpPr>
          <p:nvPr>
            <p:ph sz="quarter" idx="13"/>
          </p:nvPr>
        </p:nvSpPr>
        <p:spPr>
          <a:xfrm>
            <a:off x="620484" y="1098781"/>
            <a:ext cx="10394707" cy="1515828"/>
          </a:xfrm>
        </p:spPr>
        <p:txBody>
          <a:bodyPr>
            <a:noAutofit/>
          </a:bodyPr>
          <a:lstStyle/>
          <a:p>
            <a:pPr algn="just"/>
            <a:r>
              <a:rPr lang="en-US" sz="2200" dirty="0" smtClean="0">
                <a:latin typeface="Bookman Old Style" panose="02050604050505020204" pitchFamily="18" charset="0"/>
              </a:rPr>
              <a:t>Colleges and universities and obliged to keep a Copy of those novels? Why?</a:t>
            </a:r>
          </a:p>
          <a:p>
            <a:pPr marL="0" indent="0" algn="just">
              <a:buNone/>
            </a:pPr>
            <a:endParaRPr lang="en-PH" sz="2200" dirty="0">
              <a:latin typeface="Bookman Old Style" panose="02050604050505020204" pitchFamily="18" charset="0"/>
            </a:endParaRPr>
          </a:p>
        </p:txBody>
      </p:sp>
      <p:sp>
        <p:nvSpPr>
          <p:cNvPr id="4" name="Content Placeholder 2"/>
          <p:cNvSpPr txBox="1">
            <a:spLocks/>
          </p:cNvSpPr>
          <p:nvPr/>
        </p:nvSpPr>
        <p:spPr>
          <a:xfrm>
            <a:off x="620483" y="2816687"/>
            <a:ext cx="10394707" cy="3311189"/>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algn="just"/>
            <a:r>
              <a:rPr lang="en-US" sz="2200" dirty="0" smtClean="0">
                <a:latin typeface="Bookman Old Style" panose="02050604050505020204" pitchFamily="18" charset="0"/>
              </a:rPr>
              <a:t>It shall be obligatory on all schools, college and universities to keep in their libraries and adequate number of copies of the original and unexpurgated editions of the </a:t>
            </a:r>
            <a:r>
              <a:rPr lang="en-US" sz="2200" dirty="0" err="1" smtClean="0">
                <a:latin typeface="Bookman Old Style" panose="02050604050505020204" pitchFamily="18" charset="0"/>
              </a:rPr>
              <a:t>Noli</a:t>
            </a:r>
            <a:r>
              <a:rPr lang="en-US" sz="2200" dirty="0" smtClean="0">
                <a:latin typeface="Bookman Old Style" panose="02050604050505020204" pitchFamily="18" charset="0"/>
              </a:rPr>
              <a:t> Me </a:t>
            </a:r>
            <a:r>
              <a:rPr lang="en-US" sz="2200" dirty="0" err="1" smtClean="0">
                <a:latin typeface="Bookman Old Style" panose="02050604050505020204" pitchFamily="18" charset="0"/>
              </a:rPr>
              <a:t>Tangere</a:t>
            </a:r>
            <a:r>
              <a:rPr lang="en-US" sz="2200" dirty="0" smtClean="0">
                <a:latin typeface="Bookman Old Style" panose="02050604050505020204" pitchFamily="18" charset="0"/>
              </a:rPr>
              <a:t> and El Filibusterism, as well as Rizal’s other works and biography. The said unexpurgated editions of the </a:t>
            </a:r>
            <a:r>
              <a:rPr lang="en-US" sz="2200" dirty="0" err="1" smtClean="0">
                <a:latin typeface="Bookman Old Style" panose="02050604050505020204" pitchFamily="18" charset="0"/>
              </a:rPr>
              <a:t>Noli</a:t>
            </a:r>
            <a:r>
              <a:rPr lang="en-US" sz="2200" dirty="0" smtClean="0">
                <a:latin typeface="Bookman Old Style" panose="02050604050505020204" pitchFamily="18" charset="0"/>
              </a:rPr>
              <a:t> Me </a:t>
            </a:r>
            <a:r>
              <a:rPr lang="en-US" sz="2200" dirty="0" err="1" smtClean="0">
                <a:latin typeface="Bookman Old Style" panose="02050604050505020204" pitchFamily="18" charset="0"/>
              </a:rPr>
              <a:t>Tangere</a:t>
            </a:r>
            <a:r>
              <a:rPr lang="en-US" sz="2200" dirty="0" smtClean="0">
                <a:latin typeface="Bookman Old Style" panose="02050604050505020204" pitchFamily="18" charset="0"/>
              </a:rPr>
              <a:t> and El </a:t>
            </a:r>
            <a:r>
              <a:rPr lang="en-US" sz="2200" dirty="0" err="1" smtClean="0">
                <a:latin typeface="Bookman Old Style" panose="02050604050505020204" pitchFamily="18" charset="0"/>
              </a:rPr>
              <a:t>Filibusterismo</a:t>
            </a:r>
            <a:r>
              <a:rPr lang="en-US" sz="2200" dirty="0" smtClean="0">
                <a:latin typeface="Bookman Old Style" panose="02050604050505020204" pitchFamily="18" charset="0"/>
              </a:rPr>
              <a:t> or their translations in English as well as other writings of Rizal shall be included in the list of approved books for required reading in all public or private schools, college and university.</a:t>
            </a:r>
            <a:endParaRPr lang="en-PH" sz="2200" dirty="0" smtClean="0">
              <a:latin typeface="Bookman Old Style" panose="02050604050505020204" pitchFamily="18" charset="0"/>
            </a:endParaRPr>
          </a:p>
          <a:p>
            <a:pPr algn="just"/>
            <a:endParaRPr lang="en-PH" sz="2200" dirty="0">
              <a:latin typeface="Bookman Old Style" panose="02050604050505020204" pitchFamily="18" charset="0"/>
            </a:endParaRPr>
          </a:p>
        </p:txBody>
      </p:sp>
    </p:spTree>
    <p:extLst>
      <p:ext uri="{BB962C8B-B14F-4D97-AF65-F5344CB8AC3E}">
        <p14:creationId xmlns:p14="http://schemas.microsoft.com/office/powerpoint/2010/main" val="4156085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396882" cy="1151965"/>
          </a:xfrm>
        </p:spPr>
        <p:txBody>
          <a:bodyPr/>
          <a:lstStyle/>
          <a:p>
            <a:r>
              <a:rPr lang="id-ID" dirty="0" smtClean="0"/>
              <a:t>SECTION 3</a:t>
            </a:r>
            <a:endParaRPr lang="en-PH" dirty="0"/>
          </a:p>
        </p:txBody>
      </p:sp>
      <p:sp>
        <p:nvSpPr>
          <p:cNvPr id="3" name="Content Placeholder 2"/>
          <p:cNvSpPr>
            <a:spLocks noGrp="1"/>
          </p:cNvSpPr>
          <p:nvPr>
            <p:ph sz="quarter" idx="13"/>
          </p:nvPr>
        </p:nvSpPr>
        <p:spPr>
          <a:xfrm>
            <a:off x="548639" y="3422446"/>
            <a:ext cx="10394707" cy="3311189"/>
          </a:xfrm>
        </p:spPr>
        <p:txBody>
          <a:bodyPr>
            <a:normAutofit/>
          </a:bodyPr>
          <a:lstStyle/>
          <a:p>
            <a:pPr algn="just"/>
            <a:r>
              <a:rPr lang="en-US" sz="2200" dirty="0" smtClean="0">
                <a:latin typeface="Bookman Old Style" panose="02050604050505020204" pitchFamily="18" charset="0"/>
              </a:rPr>
              <a:t>cause </a:t>
            </a:r>
            <a:r>
              <a:rPr lang="en-US" sz="2200" dirty="0">
                <a:latin typeface="Bookman Old Style" panose="02050604050505020204" pitchFamily="18" charset="0"/>
              </a:rPr>
              <a:t>them to be printed in cheap, popular editions; and cause them to be distributed, free of charge, to person desiring to read them, through the </a:t>
            </a:r>
            <a:r>
              <a:rPr lang="en-US" sz="2200" dirty="0" err="1">
                <a:latin typeface="Bookman Old Style" panose="02050604050505020204" pitchFamily="18" charset="0"/>
              </a:rPr>
              <a:t>purok</a:t>
            </a:r>
            <a:r>
              <a:rPr lang="en-US" sz="2200" dirty="0">
                <a:latin typeface="Bookman Old Style" panose="02050604050505020204" pitchFamily="18" charset="0"/>
              </a:rPr>
              <a:t> organizations and the barrio councils throughout the country.</a:t>
            </a:r>
            <a:endParaRPr lang="en-PH" sz="2200" dirty="0">
              <a:latin typeface="Bookman Old Style" panose="02050604050505020204" pitchFamily="18" charset="0"/>
            </a:endParaRPr>
          </a:p>
          <a:p>
            <a:pPr algn="just"/>
            <a:endParaRPr lang="en-PH" sz="2200" dirty="0">
              <a:latin typeface="Bookman Old Style" panose="02050604050505020204" pitchFamily="18" charset="0"/>
            </a:endParaRPr>
          </a:p>
        </p:txBody>
      </p:sp>
      <p:sp>
        <p:nvSpPr>
          <p:cNvPr id="4" name="Content Placeholder 2"/>
          <p:cNvSpPr txBox="1">
            <a:spLocks/>
          </p:cNvSpPr>
          <p:nvPr/>
        </p:nvSpPr>
        <p:spPr>
          <a:xfrm>
            <a:off x="607422" y="1275270"/>
            <a:ext cx="10394707" cy="1755314"/>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algn="just"/>
            <a:r>
              <a:rPr lang="en-US" sz="2200" dirty="0" smtClean="0">
                <a:latin typeface="Bookman Old Style" panose="02050604050505020204" pitchFamily="18" charset="0"/>
              </a:rPr>
              <a:t>The Board of National Education shall cause the translation of the </a:t>
            </a:r>
            <a:r>
              <a:rPr lang="en-US" sz="2200" dirty="0" err="1" smtClean="0">
                <a:latin typeface="Bookman Old Style" panose="02050604050505020204" pitchFamily="18" charset="0"/>
              </a:rPr>
              <a:t>Noli</a:t>
            </a:r>
            <a:r>
              <a:rPr lang="en-US" sz="2200" dirty="0" smtClean="0">
                <a:latin typeface="Bookman Old Style" panose="02050604050505020204" pitchFamily="18" charset="0"/>
              </a:rPr>
              <a:t> Me </a:t>
            </a:r>
            <a:r>
              <a:rPr lang="en-US" sz="2200" dirty="0" err="1" smtClean="0">
                <a:latin typeface="Bookman Old Style" panose="02050604050505020204" pitchFamily="18" charset="0"/>
              </a:rPr>
              <a:t>Tangere</a:t>
            </a:r>
            <a:r>
              <a:rPr lang="en-US" sz="2200" dirty="0" smtClean="0">
                <a:latin typeface="Bookman Old Style" panose="02050604050505020204" pitchFamily="18" charset="0"/>
              </a:rPr>
              <a:t> and El </a:t>
            </a:r>
            <a:r>
              <a:rPr lang="en-US" sz="2200" dirty="0" err="1" smtClean="0">
                <a:latin typeface="Bookman Old Style" panose="02050604050505020204" pitchFamily="18" charset="0"/>
              </a:rPr>
              <a:t>Filibusterismo</a:t>
            </a:r>
            <a:r>
              <a:rPr lang="en-US" sz="2200" dirty="0" smtClean="0">
                <a:latin typeface="Bookman Old Style" panose="02050604050505020204" pitchFamily="18" charset="0"/>
              </a:rPr>
              <a:t>, as well as other writings of Jose Rizal into English, Tagalog and the principal Philippine dialects; </a:t>
            </a:r>
            <a:endParaRPr lang="en-PH" sz="2200" dirty="0">
              <a:latin typeface="Bookman Old Style" panose="02050604050505020204" pitchFamily="18" charset="0"/>
            </a:endParaRPr>
          </a:p>
        </p:txBody>
      </p:sp>
      <p:sp>
        <p:nvSpPr>
          <p:cNvPr id="5" name="Content Placeholder 2"/>
          <p:cNvSpPr txBox="1">
            <a:spLocks/>
          </p:cNvSpPr>
          <p:nvPr/>
        </p:nvSpPr>
        <p:spPr>
          <a:xfrm>
            <a:off x="124096" y="2544789"/>
            <a:ext cx="10394707" cy="1755314"/>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algn="just"/>
            <a:r>
              <a:rPr lang="en-US" sz="2200" b="1" u="sng" dirty="0" smtClean="0">
                <a:latin typeface="Bookman Old Style" panose="02050604050505020204" pitchFamily="18" charset="0"/>
              </a:rPr>
              <a:t>Question</a:t>
            </a:r>
            <a:r>
              <a:rPr lang="en-US" sz="2200" dirty="0" smtClean="0">
                <a:latin typeface="Bookman Old Style" panose="02050604050505020204" pitchFamily="18" charset="0"/>
              </a:rPr>
              <a:t>? For what purposes that the novel need to be translated? </a:t>
            </a:r>
            <a:endParaRPr lang="en-PH" sz="2200" dirty="0">
              <a:latin typeface="Bookman Old Style" panose="02050604050505020204" pitchFamily="18" charset="0"/>
            </a:endParaRPr>
          </a:p>
        </p:txBody>
      </p:sp>
    </p:spTree>
    <p:extLst>
      <p:ext uri="{BB962C8B-B14F-4D97-AF65-F5344CB8AC3E}">
        <p14:creationId xmlns:p14="http://schemas.microsoft.com/office/powerpoint/2010/main" val="37144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566" y="209006"/>
            <a:ext cx="10396882" cy="1151965"/>
          </a:xfrm>
        </p:spPr>
        <p:txBody>
          <a:bodyPr/>
          <a:lstStyle/>
          <a:p>
            <a:r>
              <a:rPr lang="id-ID" dirty="0" smtClean="0"/>
              <a:t>SECTION 4</a:t>
            </a:r>
            <a:endParaRPr lang="en-PH" dirty="0"/>
          </a:p>
        </p:txBody>
      </p:sp>
      <p:sp>
        <p:nvSpPr>
          <p:cNvPr id="3" name="Content Placeholder 2"/>
          <p:cNvSpPr>
            <a:spLocks noGrp="1"/>
          </p:cNvSpPr>
          <p:nvPr>
            <p:ph sz="quarter" idx="13"/>
          </p:nvPr>
        </p:nvSpPr>
        <p:spPr>
          <a:xfrm>
            <a:off x="1045029" y="1583039"/>
            <a:ext cx="9917912" cy="3311189"/>
          </a:xfrm>
        </p:spPr>
        <p:txBody>
          <a:bodyPr>
            <a:normAutofit/>
          </a:bodyPr>
          <a:lstStyle/>
          <a:p>
            <a:pPr algn="just"/>
            <a:r>
              <a:rPr lang="en-US" sz="2400" dirty="0">
                <a:latin typeface="Bookman Old Style" panose="02050604050505020204" pitchFamily="18" charset="0"/>
              </a:rPr>
              <a:t>Nothing in this Act shall be construed as amending or repealing section nine hundred twenty- seven of the Administrative Code, prohibiting the discussion of religions doctrines by public school teachers and other person engaged in any public school.</a:t>
            </a:r>
            <a:endParaRPr lang="en-PH" sz="2400" dirty="0">
              <a:latin typeface="Bookman Old Style" panose="02050604050505020204" pitchFamily="18" charset="0"/>
            </a:endParaRPr>
          </a:p>
          <a:p>
            <a:pPr algn="just"/>
            <a:endParaRPr lang="en-PH" sz="2400" dirty="0">
              <a:latin typeface="Bookman Old Style" panose="02050604050505020204" pitchFamily="18" charset="0"/>
            </a:endParaRPr>
          </a:p>
        </p:txBody>
      </p:sp>
    </p:spTree>
    <p:extLst>
      <p:ext uri="{BB962C8B-B14F-4D97-AF65-F5344CB8AC3E}">
        <p14:creationId xmlns:p14="http://schemas.microsoft.com/office/powerpoint/2010/main" val="9163767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d-ID" dirty="0" smtClean="0"/>
              <a:t>SECTION 5</a:t>
            </a:r>
            <a:endParaRPr lang="en-PH" dirty="0"/>
          </a:p>
        </p:txBody>
      </p:sp>
      <p:sp>
        <p:nvSpPr>
          <p:cNvPr id="3" name="Content Placeholder 2"/>
          <p:cNvSpPr>
            <a:spLocks noGrp="1"/>
          </p:cNvSpPr>
          <p:nvPr>
            <p:ph sz="quarter" idx="13"/>
          </p:nvPr>
        </p:nvSpPr>
        <p:spPr>
          <a:xfrm>
            <a:off x="855617" y="1837765"/>
            <a:ext cx="10394707" cy="3311189"/>
          </a:xfrm>
        </p:spPr>
        <p:txBody>
          <a:bodyPr>
            <a:normAutofit/>
          </a:bodyPr>
          <a:lstStyle/>
          <a:p>
            <a:pPr algn="just"/>
            <a:r>
              <a:rPr lang="en-US" sz="2400" dirty="0">
                <a:latin typeface="Bookman Old Style" panose="02050604050505020204" pitchFamily="18" charset="0"/>
              </a:rPr>
              <a:t>The sum of three thousand pesos is hereby authorized to be appropriated out of any fund not otherwise appropriated in the National Treasury to carry out the purpose of this Act.</a:t>
            </a:r>
            <a:endParaRPr lang="en-PH" sz="2400" dirty="0">
              <a:latin typeface="Bookman Old Style" panose="02050604050505020204" pitchFamily="18" charset="0"/>
            </a:endParaRPr>
          </a:p>
          <a:p>
            <a:pPr algn="just"/>
            <a:endParaRPr lang="en-PH" sz="2400" dirty="0">
              <a:latin typeface="Bookman Old Style" panose="02050604050505020204" pitchFamily="18" charset="0"/>
            </a:endParaRPr>
          </a:p>
        </p:txBody>
      </p:sp>
    </p:spTree>
    <p:extLst>
      <p:ext uri="{BB962C8B-B14F-4D97-AF65-F5344CB8AC3E}">
        <p14:creationId xmlns:p14="http://schemas.microsoft.com/office/powerpoint/2010/main" val="34510422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985" y="75945"/>
            <a:ext cx="10396882" cy="1151965"/>
          </a:xfrm>
        </p:spPr>
        <p:txBody>
          <a:bodyPr/>
          <a:lstStyle/>
          <a:p>
            <a:r>
              <a:rPr lang="id-ID" dirty="0" smtClean="0"/>
              <a:t>SECTION 6</a:t>
            </a:r>
            <a:endParaRPr lang="en-PH" dirty="0"/>
          </a:p>
        </p:txBody>
      </p:sp>
      <p:sp>
        <p:nvSpPr>
          <p:cNvPr id="3" name="Content Placeholder 2"/>
          <p:cNvSpPr>
            <a:spLocks noGrp="1"/>
          </p:cNvSpPr>
          <p:nvPr>
            <p:ph sz="quarter" idx="13"/>
          </p:nvPr>
        </p:nvSpPr>
        <p:spPr>
          <a:xfrm>
            <a:off x="685800" y="1227910"/>
            <a:ext cx="10394707" cy="4146676"/>
          </a:xfrm>
        </p:spPr>
        <p:txBody>
          <a:bodyPr>
            <a:noAutofit/>
          </a:bodyPr>
          <a:lstStyle/>
          <a:p>
            <a:pPr algn="just"/>
            <a:r>
              <a:rPr lang="en-US" sz="1400" b="1" dirty="0">
                <a:latin typeface="Bookman Old Style" panose="02050604050505020204" pitchFamily="18" charset="0"/>
              </a:rPr>
              <a:t>This Act shall take effect upon its approval.</a:t>
            </a:r>
            <a:endParaRPr lang="en-PH" sz="1400" b="1" dirty="0">
              <a:latin typeface="Bookman Old Style" panose="02050604050505020204" pitchFamily="18" charset="0"/>
            </a:endParaRPr>
          </a:p>
          <a:p>
            <a:pPr algn="just"/>
            <a:r>
              <a:rPr lang="en-US" sz="1400" b="1" dirty="0">
                <a:latin typeface="Bookman Old Style" panose="02050604050505020204" pitchFamily="18" charset="0"/>
              </a:rPr>
              <a:t>APPROVED</a:t>
            </a:r>
            <a:endParaRPr lang="en-PH" sz="1400" b="1" dirty="0">
              <a:latin typeface="Bookman Old Style" panose="02050604050505020204" pitchFamily="18" charset="0"/>
            </a:endParaRPr>
          </a:p>
          <a:p>
            <a:pPr algn="just"/>
            <a:r>
              <a:rPr lang="en-US" sz="1400" b="1" dirty="0">
                <a:latin typeface="Bookman Old Style" panose="02050604050505020204" pitchFamily="18" charset="0"/>
              </a:rPr>
              <a:t>JUNE 12, 1956</a:t>
            </a:r>
            <a:endParaRPr lang="en-PH" sz="1400" b="1" dirty="0">
              <a:latin typeface="Bookman Old Style" panose="02050604050505020204" pitchFamily="18" charset="0"/>
            </a:endParaRPr>
          </a:p>
          <a:p>
            <a:pPr algn="just"/>
            <a:r>
              <a:rPr lang="en-US" sz="1400" b="1" dirty="0">
                <a:latin typeface="Bookman Old Style" panose="02050604050505020204" pitchFamily="18" charset="0"/>
              </a:rPr>
              <a:t>                 By integrating Rizal in the curriculum, this would benefit the Filipino youth as well as the whole nation to acquire the following traits: incorruptible, confidence, direction, courage and determination, high sense of relationship, nationalism, and patriotism.</a:t>
            </a:r>
            <a:endParaRPr lang="en-PH" sz="1400" b="1" dirty="0">
              <a:latin typeface="Bookman Old Style" panose="02050604050505020204" pitchFamily="18" charset="0"/>
            </a:endParaRPr>
          </a:p>
          <a:p>
            <a:pPr algn="just"/>
            <a:r>
              <a:rPr lang="en-US" sz="1400" b="1" dirty="0">
                <a:latin typeface="Bookman Old Style" panose="02050604050505020204" pitchFamily="18" charset="0"/>
              </a:rPr>
              <a:t>                    Department of Education (</a:t>
            </a:r>
            <a:r>
              <a:rPr lang="en-US" sz="1400" b="1" dirty="0" err="1">
                <a:latin typeface="Bookman Old Style" panose="02050604050505020204" pitchFamily="18" charset="0"/>
              </a:rPr>
              <a:t>DepEd</a:t>
            </a:r>
            <a:r>
              <a:rPr lang="en-US" sz="1400" b="1" dirty="0">
                <a:latin typeface="Bookman Old Style" panose="02050604050505020204" pitchFamily="18" charset="0"/>
              </a:rPr>
              <a:t>) Order No. 2 Series of 1996 directs the Committee on Education for the inclusion of the Rizal Course as a3- unit lesson with the following aims and purposes:</a:t>
            </a:r>
            <a:endParaRPr lang="en-PH" sz="1400" b="1" dirty="0">
              <a:latin typeface="Bookman Old Style" panose="02050604050505020204" pitchFamily="18" charset="0"/>
            </a:endParaRPr>
          </a:p>
          <a:p>
            <a:pPr lvl="0" algn="just"/>
            <a:r>
              <a:rPr lang="en-US" sz="1400" b="1" dirty="0">
                <a:latin typeface="Bookman Old Style" panose="02050604050505020204" pitchFamily="18" charset="0"/>
              </a:rPr>
              <a:t>The law aims and desires to re- establish that the Filipinos themselves </a:t>
            </a:r>
            <a:r>
              <a:rPr lang="en-US" sz="1400" b="1" dirty="0" err="1">
                <a:latin typeface="Bookman Old Style" panose="02050604050505020204" pitchFamily="18" charset="0"/>
              </a:rPr>
              <a:t>themselves</a:t>
            </a:r>
            <a:r>
              <a:rPr lang="en-US" sz="1400" b="1" dirty="0">
                <a:latin typeface="Bookman Old Style" panose="02050604050505020204" pitchFamily="18" charset="0"/>
              </a:rPr>
              <a:t> be imbue with the principles of freedom and sense of nationalism. The rationale of which is to perpetuate the memories of our hero’s death and sacrifices</a:t>
            </a:r>
            <a:r>
              <a:rPr lang="en-US" sz="1400" b="1" dirty="0" smtClean="0">
                <a:latin typeface="Bookman Old Style" panose="02050604050505020204" pitchFamily="18" charset="0"/>
              </a:rPr>
              <a:t>.</a:t>
            </a:r>
            <a:endParaRPr lang="en-PH" sz="1400" b="1" dirty="0">
              <a:latin typeface="Bookman Old Style" panose="02050604050505020204" pitchFamily="18" charset="0"/>
            </a:endParaRPr>
          </a:p>
        </p:txBody>
      </p:sp>
    </p:spTree>
    <p:extLst>
      <p:ext uri="{BB962C8B-B14F-4D97-AF65-F5344CB8AC3E}">
        <p14:creationId xmlns:p14="http://schemas.microsoft.com/office/powerpoint/2010/main" val="19627841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550" y="2645229"/>
            <a:ext cx="10396882" cy="1151965"/>
          </a:xfrm>
        </p:spPr>
        <p:txBody>
          <a:bodyPr/>
          <a:lstStyle/>
          <a:p>
            <a:pPr algn="ctr"/>
            <a:r>
              <a:rPr lang="id-ID" dirty="0" smtClean="0"/>
              <a:t>THE CONTinuation</a:t>
            </a:r>
            <a:endParaRPr lang="en-PH" dirty="0"/>
          </a:p>
        </p:txBody>
      </p:sp>
    </p:spTree>
    <p:extLst>
      <p:ext uri="{BB962C8B-B14F-4D97-AF65-F5344CB8AC3E}">
        <p14:creationId xmlns:p14="http://schemas.microsoft.com/office/powerpoint/2010/main" val="24088156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261257" y="2174966"/>
            <a:ext cx="10394707" cy="718457"/>
          </a:xfrm>
        </p:spPr>
        <p:txBody>
          <a:bodyPr>
            <a:noAutofit/>
          </a:bodyPr>
          <a:lstStyle/>
          <a:p>
            <a:pPr marL="0" indent="0" algn="just">
              <a:buNone/>
            </a:pPr>
            <a:r>
              <a:rPr lang="en-US" sz="2500" dirty="0" smtClean="0">
                <a:latin typeface="Bookman Old Style" panose="02050604050505020204" pitchFamily="18" charset="0"/>
              </a:rPr>
              <a:t>Question: What is Rizal Law?</a:t>
            </a:r>
            <a:endParaRPr lang="en-PH" sz="2500" dirty="0">
              <a:latin typeface="Bookman Old Style" panose="02050604050505020204" pitchFamily="18" charset="0"/>
            </a:endParaRPr>
          </a:p>
        </p:txBody>
      </p:sp>
      <p:sp>
        <p:nvSpPr>
          <p:cNvPr id="4" name="Content Placeholder 2"/>
          <p:cNvSpPr txBox="1">
            <a:spLocks/>
          </p:cNvSpPr>
          <p:nvPr/>
        </p:nvSpPr>
        <p:spPr>
          <a:xfrm>
            <a:off x="546463" y="228601"/>
            <a:ext cx="10394707" cy="1665514"/>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just">
              <a:buFont typeface="Arial" panose="020B0604020202020204" pitchFamily="34" charset="0"/>
              <a:buNone/>
            </a:pPr>
            <a:r>
              <a:rPr lang="en-US" sz="2500" dirty="0" smtClean="0">
                <a:latin typeface="Bookman Old Style" panose="02050604050505020204" pitchFamily="18" charset="0"/>
              </a:rPr>
              <a:t>the study of Dr. Jose P. Rizal’s life, works and writings has been mandated by</a:t>
            </a:r>
            <a:r>
              <a:rPr lang="en-US" sz="2500" b="1" dirty="0" smtClean="0">
                <a:latin typeface="Bookman Old Style" panose="02050604050505020204" pitchFamily="18" charset="0"/>
              </a:rPr>
              <a:t> Republic act no 1425 </a:t>
            </a:r>
            <a:r>
              <a:rPr lang="en-US" sz="2500" dirty="0" smtClean="0">
                <a:latin typeface="Bookman Old Style" panose="02050604050505020204" pitchFamily="18" charset="0"/>
              </a:rPr>
              <a:t>known as</a:t>
            </a:r>
            <a:r>
              <a:rPr lang="en-US" sz="2500" b="1" dirty="0" smtClean="0">
                <a:latin typeface="Bookman Old Style" panose="02050604050505020204" pitchFamily="18" charset="0"/>
              </a:rPr>
              <a:t> Rizal law</a:t>
            </a:r>
            <a:r>
              <a:rPr lang="en-US" sz="2500" dirty="0" smtClean="0">
                <a:latin typeface="Bookman Old Style" panose="02050604050505020204" pitchFamily="18" charset="0"/>
              </a:rPr>
              <a:t>, (</a:t>
            </a:r>
            <a:r>
              <a:rPr lang="en-US" sz="2500" b="1" dirty="0" smtClean="0">
                <a:latin typeface="Bookman Old Style" panose="02050604050505020204" pitchFamily="18" charset="0"/>
              </a:rPr>
              <a:t>June 12, 1956)</a:t>
            </a:r>
            <a:r>
              <a:rPr lang="en-US" sz="2500" dirty="0">
                <a:latin typeface="Bookman Old Style" panose="02050604050505020204" pitchFamily="18" charset="0"/>
              </a:rPr>
              <a:t>.</a:t>
            </a:r>
            <a:endParaRPr lang="en-PH" sz="2500" dirty="0">
              <a:latin typeface="Bookman Old Style" panose="02050604050505020204" pitchFamily="18" charset="0"/>
            </a:endParaRPr>
          </a:p>
        </p:txBody>
      </p:sp>
      <p:sp>
        <p:nvSpPr>
          <p:cNvPr id="5" name="Content Placeholder 2"/>
          <p:cNvSpPr txBox="1">
            <a:spLocks/>
          </p:cNvSpPr>
          <p:nvPr/>
        </p:nvSpPr>
        <p:spPr>
          <a:xfrm>
            <a:off x="546462" y="3174274"/>
            <a:ext cx="10394707" cy="2057400"/>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just">
              <a:buFont typeface="Arial" panose="020B0604020202020204" pitchFamily="34" charset="0"/>
              <a:buNone/>
            </a:pPr>
            <a:r>
              <a:rPr lang="en-US" sz="2500" dirty="0" smtClean="0">
                <a:latin typeface="Bookman Old Style" panose="02050604050505020204" pitchFamily="18" charset="0"/>
              </a:rPr>
              <a:t>as it was provide for the integration of the study of life and works of Dr. Jose P. Rizal’s in the curriculum of the tertiary level and took effect on august 16, 1956. </a:t>
            </a:r>
            <a:endParaRPr lang="en-PH" sz="2500" dirty="0">
              <a:latin typeface="Bookman Old Style" panose="02050604050505020204" pitchFamily="18" charset="0"/>
            </a:endParaRPr>
          </a:p>
        </p:txBody>
      </p:sp>
    </p:spTree>
    <p:extLst>
      <p:ext uri="{BB962C8B-B14F-4D97-AF65-F5344CB8AC3E}">
        <p14:creationId xmlns:p14="http://schemas.microsoft.com/office/powerpoint/2010/main" val="3469721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19157" y="0"/>
            <a:ext cx="2960913" cy="1151965"/>
          </a:xfrm>
        </p:spPr>
        <p:txBody>
          <a:bodyPr/>
          <a:lstStyle/>
          <a:p>
            <a:r>
              <a:rPr lang="id-ID" dirty="0" smtClean="0"/>
              <a:t>SECTION 6</a:t>
            </a:r>
            <a:endParaRPr lang="en-PH" dirty="0"/>
          </a:p>
        </p:txBody>
      </p:sp>
      <p:sp>
        <p:nvSpPr>
          <p:cNvPr id="3" name="Content Placeholder 2"/>
          <p:cNvSpPr>
            <a:spLocks noGrp="1"/>
          </p:cNvSpPr>
          <p:nvPr>
            <p:ph sz="quarter" idx="13"/>
          </p:nvPr>
        </p:nvSpPr>
        <p:spPr>
          <a:xfrm>
            <a:off x="372290" y="1397727"/>
            <a:ext cx="10718076" cy="3540034"/>
          </a:xfrm>
        </p:spPr>
        <p:txBody>
          <a:bodyPr>
            <a:noAutofit/>
          </a:bodyPr>
          <a:lstStyle/>
          <a:p>
            <a:pPr algn="just"/>
            <a:r>
              <a:rPr lang="en-US" sz="1800" dirty="0" smtClean="0">
                <a:latin typeface="Bookman Old Style" panose="02050604050505020204" pitchFamily="18" charset="0"/>
              </a:rPr>
              <a:t>The </a:t>
            </a:r>
            <a:r>
              <a:rPr lang="en-US" sz="1800" dirty="0">
                <a:latin typeface="Bookman Old Style" panose="02050604050505020204" pitchFamily="18" charset="0"/>
              </a:rPr>
              <a:t>laws aims to </a:t>
            </a:r>
            <a:r>
              <a:rPr lang="en-US" sz="1800" u="sng" dirty="0" smtClean="0">
                <a:latin typeface="Bookman Old Style" panose="02050604050505020204" pitchFamily="18" charset="0"/>
              </a:rPr>
              <a:t>honor the heroes</a:t>
            </a:r>
            <a:r>
              <a:rPr lang="en-US" sz="1800" dirty="0" smtClean="0">
                <a:latin typeface="Bookman Old Style" panose="02050604050505020204" pitchFamily="18" charset="0"/>
              </a:rPr>
              <a:t> </a:t>
            </a:r>
            <a:r>
              <a:rPr lang="en-US" sz="1800" dirty="0">
                <a:latin typeface="Bookman Old Style" panose="02050604050505020204" pitchFamily="18" charset="0"/>
              </a:rPr>
              <a:t>particularly Dr. Jose P. Rizal and to remind us of his sacrifices and his two novels- </a:t>
            </a:r>
            <a:r>
              <a:rPr lang="en-US" sz="1800" dirty="0" err="1">
                <a:latin typeface="Bookman Old Style" panose="02050604050505020204" pitchFamily="18" charset="0"/>
              </a:rPr>
              <a:t>Noli</a:t>
            </a:r>
            <a:r>
              <a:rPr lang="en-US" sz="1800" dirty="0">
                <a:latin typeface="Bookman Old Style" panose="02050604050505020204" pitchFamily="18" charset="0"/>
              </a:rPr>
              <a:t> Me </a:t>
            </a:r>
            <a:r>
              <a:rPr lang="en-US" sz="1800" dirty="0" err="1">
                <a:latin typeface="Bookman Old Style" panose="02050604050505020204" pitchFamily="18" charset="0"/>
              </a:rPr>
              <a:t>Tangere</a:t>
            </a:r>
            <a:r>
              <a:rPr lang="en-US" sz="1800" dirty="0">
                <a:latin typeface="Bookman Old Style" panose="02050604050505020204" pitchFamily="18" charset="0"/>
              </a:rPr>
              <a:t> and El </a:t>
            </a:r>
            <a:r>
              <a:rPr lang="en-US" sz="1800" dirty="0" err="1">
                <a:latin typeface="Bookman Old Style" panose="02050604050505020204" pitchFamily="18" charset="0"/>
              </a:rPr>
              <a:t>Filibusterismo</a:t>
            </a:r>
            <a:r>
              <a:rPr lang="en-US" sz="1800" dirty="0">
                <a:latin typeface="Bookman Old Style" panose="02050604050505020204" pitchFamily="18" charset="0"/>
              </a:rPr>
              <a:t> that paved the way to the </a:t>
            </a:r>
            <a:r>
              <a:rPr lang="en-US" sz="1800" u="sng" dirty="0" smtClean="0">
                <a:latin typeface="Bookman Old Style" panose="02050604050505020204" pitchFamily="18" charset="0"/>
              </a:rPr>
              <a:t>nationalism and patriotism</a:t>
            </a:r>
            <a:r>
              <a:rPr lang="id-ID" sz="1800" dirty="0" smtClean="0">
                <a:latin typeface="Bookman Old Style" panose="02050604050505020204" pitchFamily="18" charset="0"/>
              </a:rPr>
              <a:t> </a:t>
            </a:r>
            <a:r>
              <a:rPr lang="en-US" sz="1800" dirty="0" smtClean="0">
                <a:latin typeface="Bookman Old Style" panose="02050604050505020204" pitchFamily="18" charset="0"/>
              </a:rPr>
              <a:t>of </a:t>
            </a:r>
            <a:r>
              <a:rPr lang="en-US" sz="1800" dirty="0">
                <a:latin typeface="Bookman Old Style" panose="02050604050505020204" pitchFamily="18" charset="0"/>
              </a:rPr>
              <a:t>the entire country.</a:t>
            </a:r>
            <a:endParaRPr lang="en-PH" sz="1800" dirty="0">
              <a:latin typeface="Bookman Old Style" panose="02050604050505020204" pitchFamily="18" charset="0"/>
            </a:endParaRPr>
          </a:p>
          <a:p>
            <a:pPr lvl="0" algn="just"/>
            <a:r>
              <a:rPr lang="en-US" sz="1800" dirty="0">
                <a:latin typeface="Bookman Old Style" panose="02050604050505020204" pitchFamily="18" charset="0"/>
              </a:rPr>
              <a:t>The law aims to cultivate and inculcate among the students in all schools the </a:t>
            </a:r>
            <a:r>
              <a:rPr lang="en-US" sz="1800" u="sng" dirty="0">
                <a:latin typeface="Bookman Old Style" panose="02050604050505020204" pitchFamily="18" charset="0"/>
              </a:rPr>
              <a:t>character development</a:t>
            </a:r>
            <a:r>
              <a:rPr lang="en-US" sz="1800" dirty="0">
                <a:latin typeface="Bookman Old Style" panose="02050604050505020204" pitchFamily="18" charset="0"/>
              </a:rPr>
              <a:t>, </a:t>
            </a:r>
            <a:r>
              <a:rPr lang="en-US" sz="1800" u="sng" dirty="0">
                <a:latin typeface="Bookman Old Style" panose="02050604050505020204" pitchFamily="18" charset="0"/>
              </a:rPr>
              <a:t>self – self-discipline</a:t>
            </a:r>
            <a:r>
              <a:rPr lang="en-US" sz="1800" dirty="0">
                <a:latin typeface="Bookman Old Style" panose="02050604050505020204" pitchFamily="18" charset="0"/>
              </a:rPr>
              <a:t>, </a:t>
            </a:r>
            <a:r>
              <a:rPr lang="en-US" sz="1800" u="sng" dirty="0">
                <a:latin typeface="Bookman Old Style" panose="02050604050505020204" pitchFamily="18" charset="0"/>
              </a:rPr>
              <a:t>civic consciousness</a:t>
            </a:r>
            <a:r>
              <a:rPr lang="en-US" sz="1800" dirty="0">
                <a:latin typeface="Bookman Old Style" panose="02050604050505020204" pitchFamily="18" charset="0"/>
              </a:rPr>
              <a:t> and to </a:t>
            </a:r>
            <a:r>
              <a:rPr lang="en-US" sz="1800" u="sng" dirty="0">
                <a:latin typeface="Bookman Old Style" panose="02050604050505020204" pitchFamily="18" charset="0"/>
              </a:rPr>
              <a:t>teach the duties of citizenship</a:t>
            </a:r>
            <a:r>
              <a:rPr lang="en-US" sz="1800" dirty="0">
                <a:latin typeface="Bookman Old Style" panose="02050604050505020204" pitchFamily="18" charset="0"/>
              </a:rPr>
              <a:t> which became the primary reasons for the enactment of the law for reforms and charges.</a:t>
            </a:r>
            <a:endParaRPr lang="en-PH" sz="1800" dirty="0">
              <a:latin typeface="Bookman Old Style" panose="02050604050505020204" pitchFamily="18" charset="0"/>
            </a:endParaRPr>
          </a:p>
          <a:p>
            <a:pPr marL="0" indent="0" algn="just">
              <a:buNone/>
            </a:pPr>
            <a:endParaRPr lang="en-PH" sz="1800" dirty="0">
              <a:latin typeface="Bookman Old Style" panose="02050604050505020204" pitchFamily="18" charset="0"/>
            </a:endParaRPr>
          </a:p>
        </p:txBody>
      </p:sp>
      <p:sp>
        <p:nvSpPr>
          <p:cNvPr id="4" name="Content Placeholder 2"/>
          <p:cNvSpPr txBox="1">
            <a:spLocks/>
          </p:cNvSpPr>
          <p:nvPr/>
        </p:nvSpPr>
        <p:spPr>
          <a:xfrm>
            <a:off x="124095" y="1034399"/>
            <a:ext cx="9699174" cy="493955"/>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r>
              <a:rPr lang="id-ID" sz="1700" b="1" dirty="0" smtClean="0">
                <a:latin typeface="Bookman Old Style" panose="02050604050505020204" pitchFamily="18" charset="0"/>
              </a:rPr>
              <a:t>Question?  </a:t>
            </a:r>
            <a:r>
              <a:rPr lang="id-ID" sz="1700" dirty="0" smtClean="0">
                <a:latin typeface="Bookman Old Style" panose="02050604050505020204" pitchFamily="18" charset="0"/>
              </a:rPr>
              <a:t>If you read thIS module... Section 6 is all about? What?</a:t>
            </a:r>
            <a:endParaRPr lang="en-PH" sz="1700" dirty="0">
              <a:latin typeface="Bookman Old Style" panose="02050604050505020204" pitchFamily="18" charset="0"/>
            </a:endParaRPr>
          </a:p>
        </p:txBody>
      </p:sp>
    </p:spTree>
    <p:extLst>
      <p:ext uri="{BB962C8B-B14F-4D97-AF65-F5344CB8AC3E}">
        <p14:creationId xmlns:p14="http://schemas.microsoft.com/office/powerpoint/2010/main" val="474409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19157" y="0"/>
            <a:ext cx="2960913" cy="1151965"/>
          </a:xfrm>
        </p:spPr>
        <p:txBody>
          <a:bodyPr/>
          <a:lstStyle/>
          <a:p>
            <a:r>
              <a:rPr lang="id-ID" dirty="0" smtClean="0"/>
              <a:t>SECTION 6</a:t>
            </a:r>
            <a:endParaRPr lang="en-PH" dirty="0"/>
          </a:p>
        </p:txBody>
      </p:sp>
      <p:sp>
        <p:nvSpPr>
          <p:cNvPr id="3" name="Content Placeholder 2"/>
          <p:cNvSpPr>
            <a:spLocks noGrp="1"/>
          </p:cNvSpPr>
          <p:nvPr>
            <p:ph sz="quarter" idx="13"/>
          </p:nvPr>
        </p:nvSpPr>
        <p:spPr>
          <a:xfrm>
            <a:off x="629193" y="2816526"/>
            <a:ext cx="10835642" cy="3336779"/>
          </a:xfrm>
        </p:spPr>
        <p:txBody>
          <a:bodyPr>
            <a:noAutofit/>
          </a:bodyPr>
          <a:lstStyle/>
          <a:p>
            <a:pPr algn="just"/>
            <a:r>
              <a:rPr lang="en-US" sz="1800" dirty="0" smtClean="0">
                <a:latin typeface="Bookman Old Style" panose="02050604050505020204" pitchFamily="18" charset="0"/>
              </a:rPr>
              <a:t>The </a:t>
            </a:r>
            <a:r>
              <a:rPr lang="en-US" sz="1800" dirty="0">
                <a:latin typeface="Bookman Old Style" panose="02050604050505020204" pitchFamily="18" charset="0"/>
              </a:rPr>
              <a:t>19</a:t>
            </a:r>
            <a:r>
              <a:rPr lang="en-US" sz="1800" baseline="30000" dirty="0">
                <a:latin typeface="Bookman Old Style" panose="02050604050505020204" pitchFamily="18" charset="0"/>
              </a:rPr>
              <a:t>th</a:t>
            </a:r>
            <a:r>
              <a:rPr lang="en-US" sz="1800" dirty="0">
                <a:latin typeface="Bookman Old Style" panose="02050604050505020204" pitchFamily="18" charset="0"/>
              </a:rPr>
              <a:t> century was a century of </a:t>
            </a:r>
            <a:r>
              <a:rPr lang="en-US" sz="1800" u="sng" dirty="0">
                <a:latin typeface="Bookman Old Style" panose="02050604050505020204" pitchFamily="18" charset="0"/>
              </a:rPr>
              <a:t>violent blow of the winds in its history</a:t>
            </a:r>
            <a:r>
              <a:rPr lang="en-US" sz="1800" dirty="0">
                <a:latin typeface="Bookman Old Style" panose="02050604050505020204" pitchFamily="18" charset="0"/>
              </a:rPr>
              <a:t>, most particularly in Asia, Europe and America. It was a rigid pour of events that emanated beyond one’s control like sea tides that ruthlessly inflicted the human lives and fortunes of mankind. </a:t>
            </a:r>
            <a:endParaRPr lang="en-PH" sz="1800" dirty="0">
              <a:latin typeface="Bookman Old Style" panose="02050604050505020204" pitchFamily="18" charset="0"/>
            </a:endParaRPr>
          </a:p>
          <a:p>
            <a:pPr algn="just"/>
            <a:endParaRPr lang="en-PH" sz="1800" dirty="0">
              <a:latin typeface="Bookman Old Style" panose="02050604050505020204" pitchFamily="18" charset="0"/>
            </a:endParaRPr>
          </a:p>
        </p:txBody>
      </p:sp>
      <p:sp>
        <p:nvSpPr>
          <p:cNvPr id="4" name="Content Placeholder 2"/>
          <p:cNvSpPr txBox="1">
            <a:spLocks/>
          </p:cNvSpPr>
          <p:nvPr/>
        </p:nvSpPr>
        <p:spPr>
          <a:xfrm>
            <a:off x="124095" y="1034399"/>
            <a:ext cx="9699174" cy="493955"/>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r>
              <a:rPr lang="id-ID" sz="1700" b="1" dirty="0" smtClean="0">
                <a:latin typeface="Bookman Old Style" panose="02050604050505020204" pitchFamily="18" charset="0"/>
              </a:rPr>
              <a:t>Question?  </a:t>
            </a:r>
            <a:r>
              <a:rPr lang="id-ID" sz="1700" dirty="0" smtClean="0">
                <a:latin typeface="Bookman Old Style" panose="02050604050505020204" pitchFamily="18" charset="0"/>
              </a:rPr>
              <a:t>If you read the module... Section 6 is all about? What?</a:t>
            </a:r>
            <a:endParaRPr lang="en-PH" sz="1700" dirty="0">
              <a:latin typeface="Bookman Old Style" panose="02050604050505020204" pitchFamily="18" charset="0"/>
            </a:endParaRPr>
          </a:p>
        </p:txBody>
      </p:sp>
      <p:sp>
        <p:nvSpPr>
          <p:cNvPr id="5" name="Content Placeholder 2"/>
          <p:cNvSpPr txBox="1">
            <a:spLocks/>
          </p:cNvSpPr>
          <p:nvPr/>
        </p:nvSpPr>
        <p:spPr>
          <a:xfrm>
            <a:off x="629193" y="1949325"/>
            <a:ext cx="10835642" cy="1734402"/>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algn="just"/>
            <a:r>
              <a:rPr lang="en-US" sz="1800" dirty="0" smtClean="0">
                <a:latin typeface="Bookman Old Style" panose="02050604050505020204" pitchFamily="18" charset="0"/>
              </a:rPr>
              <a:t>To </a:t>
            </a:r>
            <a:r>
              <a:rPr lang="en-US" sz="1800" u="sng" dirty="0" smtClean="0">
                <a:latin typeface="Bookman Old Style" panose="02050604050505020204" pitchFamily="18" charset="0"/>
              </a:rPr>
              <a:t>take one’s interest of and to comprehend fully and satisfactorily the life, works and writings of Dr. Jose P. Rizal</a:t>
            </a:r>
            <a:r>
              <a:rPr lang="en-US" sz="1800" dirty="0" smtClean="0">
                <a:latin typeface="Bookman Old Style" panose="02050604050505020204" pitchFamily="18" charset="0"/>
              </a:rPr>
              <a:t>, our national hero, </a:t>
            </a:r>
            <a:r>
              <a:rPr lang="en-US" sz="1800" u="sng" dirty="0" smtClean="0">
                <a:latin typeface="Bookman Old Style" panose="02050604050505020204" pitchFamily="18" charset="0"/>
              </a:rPr>
              <a:t>it is indeed indispensable to gain knowledge of the background of world history and the Philippines during his times</a:t>
            </a:r>
            <a:r>
              <a:rPr lang="en-US" sz="1800" dirty="0" smtClean="0">
                <a:latin typeface="Bookman Old Style" panose="02050604050505020204" pitchFamily="18" charset="0"/>
              </a:rPr>
              <a:t>. </a:t>
            </a:r>
            <a:endParaRPr lang="id-ID" sz="1800" dirty="0" smtClean="0">
              <a:latin typeface="Bookman Old Style" panose="02050604050505020204" pitchFamily="18" charset="0"/>
            </a:endParaRPr>
          </a:p>
          <a:p>
            <a:pPr marL="0" indent="0" algn="just">
              <a:buNone/>
            </a:pPr>
            <a:endParaRPr lang="en-PH" sz="1800" dirty="0">
              <a:latin typeface="Bookman Old Style" panose="02050604050505020204" pitchFamily="18" charset="0"/>
            </a:endParaRPr>
          </a:p>
        </p:txBody>
      </p:sp>
    </p:spTree>
    <p:extLst>
      <p:ext uri="{BB962C8B-B14F-4D97-AF65-F5344CB8AC3E}">
        <p14:creationId xmlns:p14="http://schemas.microsoft.com/office/powerpoint/2010/main" val="3841464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280851" y="640079"/>
            <a:ext cx="10953206" cy="2207623"/>
          </a:xfrm>
        </p:spPr>
        <p:txBody>
          <a:bodyPr>
            <a:noAutofit/>
          </a:bodyPr>
          <a:lstStyle/>
          <a:p>
            <a:pPr algn="just"/>
            <a:r>
              <a:rPr lang="en-US" dirty="0" smtClean="0">
                <a:latin typeface="Bookman Old Style" panose="02050604050505020204" pitchFamily="18" charset="0"/>
              </a:rPr>
              <a:t>On </a:t>
            </a:r>
            <a:r>
              <a:rPr lang="en-US" dirty="0">
                <a:latin typeface="Bookman Old Style" panose="02050604050505020204" pitchFamily="18" charset="0"/>
              </a:rPr>
              <a:t>June 19, 1861, Rizal was born, as the </a:t>
            </a:r>
            <a:r>
              <a:rPr lang="en-US" u="sng" dirty="0">
                <a:latin typeface="Bookman Old Style" panose="02050604050505020204" pitchFamily="18" charset="0"/>
              </a:rPr>
              <a:t>titanic chaos exploded </a:t>
            </a:r>
            <a:r>
              <a:rPr lang="en-US" dirty="0">
                <a:latin typeface="Bookman Old Style" panose="02050604050505020204" pitchFamily="18" charset="0"/>
              </a:rPr>
              <a:t>on April 12, 1861 which resulted into the American Civil war (1861-1865) that rage indignantly in the United States the issue of Negro slavery compelling President Abraham Lincoln to proclaim the Emancipation of </a:t>
            </a:r>
            <a:r>
              <a:rPr lang="en-US" u="sng" dirty="0">
                <a:latin typeface="Bookman Old Style" panose="02050604050505020204" pitchFamily="18" charset="0"/>
              </a:rPr>
              <a:t>Negro slaves </a:t>
            </a:r>
            <a:r>
              <a:rPr lang="en-US" dirty="0" smtClean="0">
                <a:latin typeface="Bookman Old Style" panose="02050604050505020204" pitchFamily="18" charset="0"/>
              </a:rPr>
              <a:t>in </a:t>
            </a:r>
            <a:r>
              <a:rPr lang="en-US" dirty="0">
                <a:latin typeface="Bookman Old Style" panose="02050604050505020204" pitchFamily="18" charset="0"/>
              </a:rPr>
              <a:t>September 22, 1862. </a:t>
            </a:r>
          </a:p>
        </p:txBody>
      </p:sp>
      <p:sp>
        <p:nvSpPr>
          <p:cNvPr id="5" name="Content Placeholder 2"/>
          <p:cNvSpPr txBox="1">
            <a:spLocks/>
          </p:cNvSpPr>
          <p:nvPr/>
        </p:nvSpPr>
        <p:spPr>
          <a:xfrm>
            <a:off x="280851" y="3030583"/>
            <a:ext cx="10953206" cy="2404963"/>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algn="just"/>
            <a:r>
              <a:rPr lang="en-US" dirty="0" smtClean="0">
                <a:latin typeface="Bookman Old Style" panose="02050604050505020204" pitchFamily="18" charset="0"/>
              </a:rPr>
              <a:t>Rizal’s time was deemed to be the </a:t>
            </a:r>
            <a:r>
              <a:rPr lang="en-US" u="sng" dirty="0" smtClean="0">
                <a:latin typeface="Bookman Old Style" panose="02050604050505020204" pitchFamily="18" charset="0"/>
              </a:rPr>
              <a:t>height of the maladministration of Spain and its decay that obscured the Philippine skies</a:t>
            </a:r>
            <a:r>
              <a:rPr lang="en-US" dirty="0" smtClean="0">
                <a:latin typeface="Bookman Old Style" panose="02050604050505020204" pitchFamily="18" charset="0"/>
              </a:rPr>
              <a:t>. The </a:t>
            </a:r>
            <a:r>
              <a:rPr lang="en-US" u="sng" dirty="0" smtClean="0">
                <a:latin typeface="Bookman Old Style" panose="02050604050505020204" pitchFamily="18" charset="0"/>
              </a:rPr>
              <a:t>Filipino people suffered intensely beneath the bondage of Spanish </a:t>
            </a:r>
            <a:r>
              <a:rPr lang="en-US" dirty="0" smtClean="0">
                <a:latin typeface="Bookman Old Style" panose="02050604050505020204" pitchFamily="18" charset="0"/>
              </a:rPr>
              <a:t>misrule for they were ill0fated victims of the evils, prejudices and sudden collapse of colonial power. </a:t>
            </a:r>
            <a:endParaRPr lang="en-PH" dirty="0" smtClean="0">
              <a:latin typeface="Bookman Old Style" panose="02050604050505020204" pitchFamily="18" charset="0"/>
            </a:endParaRPr>
          </a:p>
        </p:txBody>
      </p:sp>
    </p:spTree>
    <p:extLst>
      <p:ext uri="{BB962C8B-B14F-4D97-AF65-F5344CB8AC3E}">
        <p14:creationId xmlns:p14="http://schemas.microsoft.com/office/powerpoint/2010/main" val="3873045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150222" y="404949"/>
            <a:ext cx="11240589" cy="5217831"/>
          </a:xfrm>
        </p:spPr>
        <p:txBody>
          <a:bodyPr>
            <a:noAutofit/>
          </a:bodyPr>
          <a:lstStyle/>
          <a:p>
            <a:pPr marL="0" indent="0" algn="just">
              <a:buNone/>
            </a:pPr>
            <a:r>
              <a:rPr lang="en-US" sz="1800" dirty="0">
                <a:latin typeface="Bookman Old Style" panose="02050604050505020204" pitchFamily="18" charset="0"/>
              </a:rPr>
              <a:t>Among these baneful features were the following</a:t>
            </a:r>
            <a:r>
              <a:rPr lang="en-US" sz="1800" dirty="0" smtClean="0">
                <a:latin typeface="Bookman Old Style" panose="02050604050505020204" pitchFamily="18" charset="0"/>
              </a:rPr>
              <a:t>:</a:t>
            </a:r>
            <a:endParaRPr lang="id-ID" sz="1800" dirty="0" smtClean="0">
              <a:latin typeface="Bookman Old Style" panose="02050604050505020204" pitchFamily="18" charset="0"/>
            </a:endParaRPr>
          </a:p>
          <a:p>
            <a:pPr lvl="0" algn="just">
              <a:lnSpc>
                <a:spcPct val="100000"/>
              </a:lnSpc>
            </a:pPr>
            <a:r>
              <a:rPr lang="en-US" sz="1800" dirty="0" smtClean="0">
                <a:latin typeface="Bookman Old Style" panose="02050604050505020204" pitchFamily="18" charset="0"/>
              </a:rPr>
              <a:t>Instability </a:t>
            </a:r>
            <a:r>
              <a:rPr lang="en-US" sz="1800" dirty="0">
                <a:latin typeface="Bookman Old Style" panose="02050604050505020204" pitchFamily="18" charset="0"/>
              </a:rPr>
              <a:t>of Colonial Administration</a:t>
            </a:r>
            <a:endParaRPr lang="en-PH" sz="1800" dirty="0">
              <a:latin typeface="Bookman Old Style" panose="02050604050505020204" pitchFamily="18" charset="0"/>
            </a:endParaRPr>
          </a:p>
          <a:p>
            <a:pPr lvl="0" algn="just">
              <a:lnSpc>
                <a:spcPct val="100000"/>
              </a:lnSpc>
            </a:pPr>
            <a:r>
              <a:rPr lang="en-US" sz="1800" dirty="0">
                <a:latin typeface="Bookman Old Style" panose="02050604050505020204" pitchFamily="18" charset="0"/>
              </a:rPr>
              <a:t>Corrupt Spanish Officials</a:t>
            </a:r>
            <a:endParaRPr lang="en-PH" sz="1800" dirty="0">
              <a:latin typeface="Bookman Old Style" panose="02050604050505020204" pitchFamily="18" charset="0"/>
            </a:endParaRPr>
          </a:p>
          <a:p>
            <a:pPr lvl="0" algn="just">
              <a:lnSpc>
                <a:spcPct val="100000"/>
              </a:lnSpc>
            </a:pPr>
            <a:r>
              <a:rPr lang="en-US" sz="1800" dirty="0">
                <a:latin typeface="Bookman Old Style" panose="02050604050505020204" pitchFamily="18" charset="0"/>
              </a:rPr>
              <a:t>No Philippine Representation to the Spanish </a:t>
            </a:r>
            <a:r>
              <a:rPr lang="en-US" sz="1800" dirty="0" smtClean="0">
                <a:latin typeface="Bookman Old Style" panose="02050604050505020204" pitchFamily="18" charset="0"/>
              </a:rPr>
              <a:t>Courts</a:t>
            </a:r>
            <a:endParaRPr lang="id-ID" sz="1800" dirty="0" smtClean="0">
              <a:latin typeface="Bookman Old Style" panose="02050604050505020204" pitchFamily="18" charset="0"/>
            </a:endParaRPr>
          </a:p>
          <a:p>
            <a:pPr lvl="0">
              <a:lnSpc>
                <a:spcPct val="100000"/>
              </a:lnSpc>
            </a:pPr>
            <a:r>
              <a:rPr lang="en-US" sz="1800" dirty="0" smtClean="0">
                <a:latin typeface="Bookman Old Style" panose="02050604050505020204" pitchFamily="18" charset="0"/>
              </a:rPr>
              <a:t>Human </a:t>
            </a:r>
            <a:r>
              <a:rPr lang="en-US" sz="1800" dirty="0">
                <a:latin typeface="Bookman Old Style" panose="02050604050505020204" pitchFamily="18" charset="0"/>
              </a:rPr>
              <a:t>Rights Denied to the Filipinos </a:t>
            </a:r>
            <a:endParaRPr lang="en-PH" sz="1800" dirty="0">
              <a:latin typeface="Bookman Old Style" panose="02050604050505020204" pitchFamily="18" charset="0"/>
            </a:endParaRPr>
          </a:p>
          <a:p>
            <a:pPr lvl="0">
              <a:lnSpc>
                <a:spcPct val="100000"/>
              </a:lnSpc>
            </a:pPr>
            <a:r>
              <a:rPr lang="en-US" sz="1800" dirty="0">
                <a:latin typeface="Bookman Old Style" panose="02050604050505020204" pitchFamily="18" charset="0"/>
              </a:rPr>
              <a:t>No Equality Before the Law</a:t>
            </a:r>
            <a:endParaRPr lang="en-PH" sz="1800" dirty="0">
              <a:latin typeface="Bookman Old Style" panose="02050604050505020204" pitchFamily="18" charset="0"/>
            </a:endParaRPr>
          </a:p>
          <a:p>
            <a:pPr lvl="0">
              <a:lnSpc>
                <a:spcPct val="100000"/>
              </a:lnSpc>
            </a:pPr>
            <a:r>
              <a:rPr lang="en-US" sz="1800" dirty="0">
                <a:latin typeface="Bookman Old Style" panose="02050604050505020204" pitchFamily="18" charset="0"/>
              </a:rPr>
              <a:t>Maladministration of </a:t>
            </a:r>
            <a:r>
              <a:rPr lang="en-US" sz="1800" dirty="0" smtClean="0">
                <a:latin typeface="Bookman Old Style" panose="02050604050505020204" pitchFamily="18" charset="0"/>
              </a:rPr>
              <a:t>justice</a:t>
            </a:r>
          </a:p>
          <a:p>
            <a:pPr lvl="0">
              <a:lnSpc>
                <a:spcPct val="100000"/>
              </a:lnSpc>
            </a:pPr>
            <a:r>
              <a:rPr lang="en-US" sz="1800" dirty="0" smtClean="0">
                <a:latin typeface="Bookman Old Style" panose="02050604050505020204" pitchFamily="18" charset="0"/>
              </a:rPr>
              <a:t>Racial Discrimination</a:t>
            </a:r>
            <a:endParaRPr lang="en-PH" sz="1800" dirty="0" smtClean="0">
              <a:latin typeface="Bookman Old Style" panose="02050604050505020204" pitchFamily="18" charset="0"/>
            </a:endParaRPr>
          </a:p>
          <a:p>
            <a:pPr lvl="0">
              <a:lnSpc>
                <a:spcPct val="100000"/>
              </a:lnSpc>
            </a:pPr>
            <a:r>
              <a:rPr lang="en-US" sz="1800" dirty="0" err="1" smtClean="0">
                <a:latin typeface="Bookman Old Style" panose="02050604050505020204" pitchFamily="18" charset="0"/>
              </a:rPr>
              <a:t>Frailocracy</a:t>
            </a:r>
            <a:r>
              <a:rPr lang="en-US" sz="1800" dirty="0" smtClean="0">
                <a:latin typeface="Bookman Old Style" panose="02050604050505020204" pitchFamily="18" charset="0"/>
              </a:rPr>
              <a:t> and Secularization o Filipino Priests</a:t>
            </a:r>
            <a:endParaRPr lang="en-PH" sz="1800" dirty="0" smtClean="0">
              <a:latin typeface="Bookman Old Style" panose="02050604050505020204" pitchFamily="18" charset="0"/>
            </a:endParaRPr>
          </a:p>
          <a:p>
            <a:pPr lvl="0">
              <a:lnSpc>
                <a:spcPct val="100000"/>
              </a:lnSpc>
            </a:pPr>
            <a:r>
              <a:rPr lang="en-US" sz="1800" dirty="0" smtClean="0">
                <a:latin typeface="Bookman Old Style" panose="02050604050505020204" pitchFamily="18" charset="0"/>
              </a:rPr>
              <a:t>Forced Labor and Excessive Taxes</a:t>
            </a:r>
            <a:endParaRPr lang="en-PH" sz="1800" dirty="0" smtClean="0">
              <a:latin typeface="Bookman Old Style" panose="02050604050505020204" pitchFamily="18" charset="0"/>
            </a:endParaRPr>
          </a:p>
          <a:p>
            <a:pPr lvl="0">
              <a:lnSpc>
                <a:spcPct val="100000"/>
              </a:lnSpc>
            </a:pPr>
            <a:r>
              <a:rPr lang="en-US" sz="1800" dirty="0" smtClean="0">
                <a:latin typeface="Bookman Old Style" panose="02050604050505020204" pitchFamily="18" charset="0"/>
              </a:rPr>
              <a:t>Haciendas Owned by Friars and Spanish Officials</a:t>
            </a:r>
            <a:endParaRPr lang="en-PH" sz="1800" dirty="0" smtClean="0">
              <a:latin typeface="Bookman Old Style" panose="02050604050505020204" pitchFamily="18" charset="0"/>
            </a:endParaRPr>
          </a:p>
          <a:p>
            <a:pPr lvl="0">
              <a:lnSpc>
                <a:spcPct val="100000"/>
              </a:lnSpc>
            </a:pPr>
            <a:r>
              <a:rPr lang="en-US" sz="1800" dirty="0" smtClean="0">
                <a:latin typeface="Bookman Old Style" panose="02050604050505020204" pitchFamily="18" charset="0"/>
              </a:rPr>
              <a:t>The Abuses of the Guardia Civil, Church Officials and Political Leaders</a:t>
            </a:r>
            <a:endParaRPr lang="en-PH" sz="1800" dirty="0" smtClean="0">
              <a:latin typeface="Bookman Old Style" panose="02050604050505020204" pitchFamily="18" charset="0"/>
            </a:endParaRPr>
          </a:p>
          <a:p>
            <a:r>
              <a:rPr lang="en-US" sz="1800" dirty="0" smtClean="0">
                <a:latin typeface="Bookman Old Style" panose="02050604050505020204" pitchFamily="18" charset="0"/>
              </a:rPr>
              <a:t>Dr. Jose Rizal’s writings summarize his </a:t>
            </a:r>
            <a:r>
              <a:rPr lang="en-US" sz="1800" u="sng" dirty="0" smtClean="0">
                <a:latin typeface="Bookman Old Style" panose="02050604050505020204" pitchFamily="18" charset="0"/>
              </a:rPr>
              <a:t>nationalistic and patriotic </a:t>
            </a:r>
            <a:r>
              <a:rPr lang="en-US" sz="1800" dirty="0" smtClean="0">
                <a:latin typeface="Bookman Old Style" panose="02050604050505020204" pitchFamily="18" charset="0"/>
              </a:rPr>
              <a:t>philosophy as well as his keen sense of awareness of the Filipino people’s need for nation building.</a:t>
            </a:r>
            <a:endParaRPr lang="en-PH" sz="1800" dirty="0">
              <a:latin typeface="Bookman Old Style" panose="02050604050505020204" pitchFamily="18" charset="0"/>
            </a:endParaRPr>
          </a:p>
        </p:txBody>
      </p:sp>
    </p:spTree>
    <p:extLst>
      <p:ext uri="{BB962C8B-B14F-4D97-AF65-F5344CB8AC3E}">
        <p14:creationId xmlns:p14="http://schemas.microsoft.com/office/powerpoint/2010/main" val="33022168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502918" y="776949"/>
            <a:ext cx="10394707" cy="2554079"/>
          </a:xfrm>
        </p:spPr>
        <p:txBody>
          <a:bodyPr>
            <a:normAutofit/>
          </a:bodyPr>
          <a:lstStyle/>
          <a:p>
            <a:pPr algn="just"/>
            <a:r>
              <a:rPr lang="en-US" sz="2400" dirty="0" smtClean="0">
                <a:latin typeface="Bookman Old Style" panose="02050604050505020204" pitchFamily="18" charset="0"/>
              </a:rPr>
              <a:t>A tribute to a man and hero should be our rationale, because we believe that Dr. Jose Rizal was an exponent of the </a:t>
            </a:r>
            <a:r>
              <a:rPr lang="en-US" sz="2400" u="sng" dirty="0" smtClean="0">
                <a:latin typeface="Bookman Old Style" panose="02050604050505020204" pitchFamily="18" charset="0"/>
              </a:rPr>
              <a:t>roots of our nationhood</a:t>
            </a:r>
            <a:r>
              <a:rPr lang="en-US" sz="2400" dirty="0" smtClean="0">
                <a:latin typeface="Bookman Old Style" panose="02050604050505020204" pitchFamily="18" charset="0"/>
              </a:rPr>
              <a:t>.</a:t>
            </a:r>
            <a:r>
              <a:rPr lang="id-ID" sz="2400" dirty="0" smtClean="0">
                <a:latin typeface="Bookman Old Style" panose="02050604050505020204" pitchFamily="18" charset="0"/>
              </a:rPr>
              <a:t> </a:t>
            </a:r>
          </a:p>
          <a:p>
            <a:pPr marL="0" indent="0" algn="just">
              <a:buNone/>
            </a:pPr>
            <a:r>
              <a:rPr lang="id-ID" sz="2400" dirty="0">
                <a:latin typeface="Bookman Old Style" panose="02050604050505020204" pitchFamily="18" charset="0"/>
              </a:rPr>
              <a:t> </a:t>
            </a:r>
            <a:r>
              <a:rPr lang="id-ID" sz="2400" dirty="0" smtClean="0">
                <a:latin typeface="Bookman Old Style" panose="02050604050505020204" pitchFamily="18" charset="0"/>
              </a:rPr>
              <a:t>  </a:t>
            </a:r>
            <a:r>
              <a:rPr lang="id-ID" sz="2400" u="sng" dirty="0" smtClean="0">
                <a:latin typeface="Bookman Old Style" panose="02050604050505020204" pitchFamily="18" charset="0"/>
              </a:rPr>
              <a:t>WHY</a:t>
            </a:r>
            <a:r>
              <a:rPr lang="id-ID" sz="2400" u="sng" dirty="0">
                <a:latin typeface="Bookman Old Style" panose="02050604050505020204" pitchFamily="18" charset="0"/>
              </a:rPr>
              <a:t>? Explain...</a:t>
            </a:r>
            <a:endParaRPr lang="en-PH" sz="2400" u="sng" dirty="0">
              <a:latin typeface="Bookman Old Style" panose="02050604050505020204" pitchFamily="18" charset="0"/>
            </a:endParaRPr>
          </a:p>
          <a:p>
            <a:pPr marL="0" indent="0" algn="just">
              <a:buNone/>
            </a:pPr>
            <a:endParaRPr lang="en-PH" sz="2400" dirty="0" smtClean="0">
              <a:latin typeface="Bookman Old Style" panose="02050604050505020204" pitchFamily="18" charset="0"/>
            </a:endParaRPr>
          </a:p>
        </p:txBody>
      </p:sp>
      <p:sp>
        <p:nvSpPr>
          <p:cNvPr id="4" name="Content Placeholder 2"/>
          <p:cNvSpPr txBox="1">
            <a:spLocks/>
          </p:cNvSpPr>
          <p:nvPr/>
        </p:nvSpPr>
        <p:spPr>
          <a:xfrm>
            <a:off x="502917" y="2998171"/>
            <a:ext cx="10394707" cy="2226971"/>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just">
              <a:buNone/>
            </a:pPr>
            <a:endParaRPr lang="en-PH" sz="2400" dirty="0" smtClean="0">
              <a:latin typeface="Bookman Old Style" panose="02050604050505020204" pitchFamily="18" charset="0"/>
            </a:endParaRPr>
          </a:p>
          <a:p>
            <a:pPr algn="just"/>
            <a:r>
              <a:rPr lang="en-US" sz="2400" dirty="0" smtClean="0">
                <a:latin typeface="Bookman Old Style" panose="02050604050505020204" pitchFamily="18" charset="0"/>
              </a:rPr>
              <a:t>The framers of the Rizal Law envisioned that by studying his life, dissecting his teachings and literary works, the youth may gain inspiration and might personally involve them in nation-building.</a:t>
            </a:r>
            <a:r>
              <a:rPr lang="id-ID" sz="2400" dirty="0" smtClean="0">
                <a:latin typeface="Bookman Old Style" panose="02050604050505020204" pitchFamily="18" charset="0"/>
              </a:rPr>
              <a:t> </a:t>
            </a:r>
            <a:r>
              <a:rPr lang="id-ID" sz="2400" u="sng" dirty="0" smtClean="0">
                <a:latin typeface="Bookman Old Style" panose="02050604050505020204" pitchFamily="18" charset="0"/>
              </a:rPr>
              <a:t>WHY? Explain...</a:t>
            </a:r>
            <a:endParaRPr lang="en-PH" sz="2400" u="sng" dirty="0" smtClean="0">
              <a:latin typeface="Bookman Old Style" panose="02050604050505020204" pitchFamily="18" charset="0"/>
            </a:endParaRPr>
          </a:p>
          <a:p>
            <a:pPr algn="just"/>
            <a:endParaRPr lang="en-PH" sz="2400" dirty="0">
              <a:latin typeface="Bookman Old Style" panose="02050604050505020204" pitchFamily="18" charset="0"/>
            </a:endParaRPr>
          </a:p>
        </p:txBody>
      </p:sp>
    </p:spTree>
    <p:extLst>
      <p:ext uri="{BB962C8B-B14F-4D97-AF65-F5344CB8AC3E}">
        <p14:creationId xmlns:p14="http://schemas.microsoft.com/office/powerpoint/2010/main" val="2994637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555171" y="1318814"/>
            <a:ext cx="10770326" cy="3311189"/>
          </a:xfrm>
        </p:spPr>
        <p:txBody>
          <a:bodyPr>
            <a:noAutofit/>
          </a:bodyPr>
          <a:lstStyle/>
          <a:p>
            <a:r>
              <a:rPr lang="en-US" sz="2200" b="1" dirty="0">
                <a:latin typeface="Bookman Old Style" panose="02050604050505020204" pitchFamily="18" charset="0"/>
              </a:rPr>
              <a:t>Dr. Jose P. Rizal was Chosen as the Greatest Philippines National Hero </a:t>
            </a:r>
            <a:endParaRPr lang="en-PH" sz="2200" dirty="0">
              <a:latin typeface="Bookman Old Style" panose="02050604050505020204" pitchFamily="18" charset="0"/>
            </a:endParaRPr>
          </a:p>
          <a:p>
            <a:endParaRPr lang="en-PH" sz="2200" dirty="0">
              <a:latin typeface="Bookman Old Style" panose="02050604050505020204" pitchFamily="18" charset="0"/>
            </a:endParaRPr>
          </a:p>
          <a:p>
            <a:pPr marL="0" indent="0">
              <a:buNone/>
            </a:pPr>
            <a:r>
              <a:rPr lang="en-US" sz="2200" b="1" dirty="0">
                <a:latin typeface="Bookman Old Style" panose="02050604050505020204" pitchFamily="18" charset="0"/>
              </a:rPr>
              <a:t>“</a:t>
            </a:r>
            <a:r>
              <a:rPr lang="en-US" sz="2200" dirty="0">
                <a:latin typeface="Bookman Old Style" panose="02050604050505020204" pitchFamily="18" charset="0"/>
              </a:rPr>
              <a:t>I die, without seeing the Day dawning on my country… You will see it, greet it.. and forget not those who fell during the night..</a:t>
            </a:r>
            <a:r>
              <a:rPr lang="en-US" sz="2200" b="1" dirty="0">
                <a:latin typeface="Bookman Old Style" panose="02050604050505020204" pitchFamily="18" charset="0"/>
              </a:rPr>
              <a:t>”</a:t>
            </a:r>
            <a:endParaRPr lang="en-PH" sz="2200" dirty="0">
              <a:latin typeface="Bookman Old Style" panose="02050604050505020204" pitchFamily="18" charset="0"/>
            </a:endParaRPr>
          </a:p>
          <a:p>
            <a:pPr marL="0" indent="0">
              <a:buNone/>
            </a:pPr>
            <a:endParaRPr lang="en-PH" sz="2200" dirty="0">
              <a:latin typeface="Bookman Old Style" panose="02050604050505020204" pitchFamily="18" charset="0"/>
            </a:endParaRPr>
          </a:p>
          <a:p>
            <a:pPr marL="0" indent="0">
              <a:buNone/>
            </a:pPr>
            <a:r>
              <a:rPr lang="en-US" sz="2200" dirty="0">
                <a:latin typeface="Bookman Old Style" panose="02050604050505020204" pitchFamily="18" charset="0"/>
              </a:rPr>
              <a:t>Dr. Jose P. </a:t>
            </a:r>
            <a:r>
              <a:rPr lang="en-US" sz="2200" dirty="0" err="1" smtClean="0">
                <a:latin typeface="Bookman Old Style" panose="02050604050505020204" pitchFamily="18" charset="0"/>
              </a:rPr>
              <a:t>RizAL</a:t>
            </a:r>
            <a:endParaRPr lang="en-PH" sz="2200" dirty="0">
              <a:latin typeface="Bookman Old Style" panose="02050604050505020204" pitchFamily="18" charset="0"/>
            </a:endParaRPr>
          </a:p>
        </p:txBody>
      </p:sp>
    </p:spTree>
    <p:extLst>
      <p:ext uri="{BB962C8B-B14F-4D97-AF65-F5344CB8AC3E}">
        <p14:creationId xmlns:p14="http://schemas.microsoft.com/office/powerpoint/2010/main" val="284910703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182878" y="699643"/>
            <a:ext cx="11181807" cy="2226437"/>
          </a:xfrm>
        </p:spPr>
        <p:txBody>
          <a:bodyPr>
            <a:noAutofit/>
          </a:bodyPr>
          <a:lstStyle/>
          <a:p>
            <a:pPr algn="just"/>
            <a:r>
              <a:rPr lang="en-US" sz="1600" dirty="0">
                <a:latin typeface="Bookman Old Style" panose="02050604050505020204" pitchFamily="18" charset="0"/>
              </a:rPr>
              <a:t>A </a:t>
            </a:r>
            <a:r>
              <a:rPr lang="en-US" sz="1600" b="1" dirty="0">
                <a:latin typeface="Bookman Old Style" panose="02050604050505020204" pitchFamily="18" charset="0"/>
              </a:rPr>
              <a:t>hero </a:t>
            </a:r>
            <a:r>
              <a:rPr lang="en-US" sz="1600" dirty="0">
                <a:latin typeface="Bookman Old Style" panose="02050604050505020204" pitchFamily="18" charset="0"/>
              </a:rPr>
              <a:t>is a person admired for achievements and noble qualities and a prominent or central personage taking an admirable action. Also, a person of distinguished valor or enterprise in danger and an individual honored after death by public worship because of laudable and exceptional service to mankind</a:t>
            </a:r>
            <a:r>
              <a:rPr lang="en-US" sz="1600" dirty="0" smtClean="0">
                <a:latin typeface="Bookman Old Style" panose="02050604050505020204" pitchFamily="18" charset="0"/>
              </a:rPr>
              <a:t>.</a:t>
            </a:r>
            <a:r>
              <a:rPr lang="id-ID" sz="1600" dirty="0" smtClean="0">
                <a:latin typeface="Bookman Old Style" panose="02050604050505020204" pitchFamily="18" charset="0"/>
              </a:rPr>
              <a:t> </a:t>
            </a:r>
          </a:p>
          <a:p>
            <a:pPr marL="0" indent="0" algn="just">
              <a:buNone/>
            </a:pPr>
            <a:r>
              <a:rPr lang="id-ID" sz="1600" u="sng" dirty="0" smtClean="0">
                <a:latin typeface="Bookman Old Style" panose="02050604050505020204" pitchFamily="18" charset="0"/>
              </a:rPr>
              <a:t>What will be your insight of this?</a:t>
            </a:r>
            <a:endParaRPr lang="en-PH" sz="1600" u="sng" dirty="0">
              <a:latin typeface="Bookman Old Style" panose="02050604050505020204" pitchFamily="18" charset="0"/>
            </a:endParaRPr>
          </a:p>
        </p:txBody>
      </p:sp>
      <p:sp>
        <p:nvSpPr>
          <p:cNvPr id="4" name="Content Placeholder 2"/>
          <p:cNvSpPr txBox="1">
            <a:spLocks/>
          </p:cNvSpPr>
          <p:nvPr/>
        </p:nvSpPr>
        <p:spPr>
          <a:xfrm>
            <a:off x="182878" y="2926080"/>
            <a:ext cx="11181807" cy="1972492"/>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algn="just"/>
            <a:r>
              <a:rPr lang="en-US" sz="1600" dirty="0" smtClean="0">
                <a:latin typeface="Bookman Old Style" panose="02050604050505020204" pitchFamily="18" charset="0"/>
              </a:rPr>
              <a:t>The difference between </a:t>
            </a:r>
            <a:r>
              <a:rPr lang="en-US" sz="1600" b="1" dirty="0" smtClean="0">
                <a:latin typeface="Bookman Old Style" panose="02050604050505020204" pitchFamily="18" charset="0"/>
              </a:rPr>
              <a:t>hero </a:t>
            </a:r>
            <a:r>
              <a:rPr lang="en-US" sz="1600" dirty="0" smtClean="0">
                <a:latin typeface="Bookman Old Style" panose="02050604050505020204" pitchFamily="18" charset="0"/>
              </a:rPr>
              <a:t>and </a:t>
            </a:r>
            <a:r>
              <a:rPr lang="en-US" sz="1600" b="1" dirty="0" smtClean="0">
                <a:latin typeface="Bookman Old Style" panose="02050604050505020204" pitchFamily="18" charset="0"/>
              </a:rPr>
              <a:t> martyr </a:t>
            </a:r>
            <a:r>
              <a:rPr lang="en-US" sz="1600" dirty="0" smtClean="0">
                <a:latin typeface="Bookman Old Style" panose="02050604050505020204" pitchFamily="18" charset="0"/>
              </a:rPr>
              <a:t> is that </a:t>
            </a:r>
            <a:r>
              <a:rPr lang="en-US" sz="1600" b="1" dirty="0" smtClean="0">
                <a:latin typeface="Bookman Old Style" panose="02050604050505020204" pitchFamily="18" charset="0"/>
              </a:rPr>
              <a:t> hero </a:t>
            </a:r>
            <a:r>
              <a:rPr lang="en-US" sz="1600" dirty="0" smtClean="0">
                <a:latin typeface="Bookman Old Style" panose="02050604050505020204" pitchFamily="18" charset="0"/>
              </a:rPr>
              <a:t> is a </a:t>
            </a:r>
            <a:r>
              <a:rPr lang="en-US" sz="1600" u="sng" dirty="0" smtClean="0">
                <a:latin typeface="Bookman Old Style" panose="02050604050505020204" pitchFamily="18" charset="0"/>
              </a:rPr>
              <a:t>real person </a:t>
            </a:r>
            <a:r>
              <a:rPr lang="en-US" sz="1600" dirty="0" smtClean="0">
                <a:latin typeface="Bookman Old Style" panose="02050604050505020204" pitchFamily="18" charset="0"/>
              </a:rPr>
              <a:t>of great bravery who carries out extraordinary deeds while </a:t>
            </a:r>
            <a:r>
              <a:rPr lang="en-US" sz="1600" b="1" dirty="0" smtClean="0">
                <a:latin typeface="Bookman Old Style" panose="02050604050505020204" pitchFamily="18" charset="0"/>
              </a:rPr>
              <a:t>martyr </a:t>
            </a:r>
            <a:r>
              <a:rPr lang="en-US" sz="1600" dirty="0" smtClean="0">
                <a:latin typeface="Bookman Old Style" panose="02050604050505020204" pitchFamily="18" charset="0"/>
              </a:rPr>
              <a:t>is one </a:t>
            </a:r>
            <a:r>
              <a:rPr lang="en-US" sz="1600" u="sng" dirty="0" smtClean="0">
                <a:latin typeface="Bookman Old Style" panose="02050604050505020204" pitchFamily="18" charset="0"/>
              </a:rPr>
              <a:t>who willingly accepts being put to death </a:t>
            </a:r>
            <a:r>
              <a:rPr lang="en-US" sz="1600" dirty="0" smtClean="0">
                <a:latin typeface="Bookman Old Style" panose="02050604050505020204" pitchFamily="18" charset="0"/>
              </a:rPr>
              <a:t>adhering openly to one’s religious beliefs; notably saints canonized after martyrdom.</a:t>
            </a:r>
            <a:endParaRPr lang="en-PH" sz="1600" dirty="0">
              <a:latin typeface="Bookman Old Style" panose="02050604050505020204" pitchFamily="18" charset="0"/>
            </a:endParaRPr>
          </a:p>
        </p:txBody>
      </p:sp>
    </p:spTree>
    <p:extLst>
      <p:ext uri="{BB962C8B-B14F-4D97-AF65-F5344CB8AC3E}">
        <p14:creationId xmlns:p14="http://schemas.microsoft.com/office/powerpoint/2010/main" val="847871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248193" y="457202"/>
            <a:ext cx="11312435" cy="2168432"/>
          </a:xfrm>
        </p:spPr>
        <p:txBody>
          <a:bodyPr>
            <a:noAutofit/>
          </a:bodyPr>
          <a:lstStyle/>
          <a:p>
            <a:pPr algn="just"/>
            <a:r>
              <a:rPr lang="en-US" sz="1800" dirty="0" smtClean="0">
                <a:latin typeface="Bookman Old Style" panose="02050604050505020204" pitchFamily="18" charset="0"/>
              </a:rPr>
              <a:t>Dr</a:t>
            </a:r>
            <a:r>
              <a:rPr lang="en-US" sz="1800" dirty="0">
                <a:latin typeface="Bookman Old Style" panose="02050604050505020204" pitchFamily="18" charset="0"/>
              </a:rPr>
              <a:t>. Jose </a:t>
            </a:r>
            <a:r>
              <a:rPr lang="en-US" sz="1800" dirty="0" err="1">
                <a:latin typeface="Bookman Old Style" panose="02050604050505020204" pitchFamily="18" charset="0"/>
              </a:rPr>
              <a:t>Protacio</a:t>
            </a:r>
            <a:r>
              <a:rPr lang="en-US" sz="1800" dirty="0">
                <a:latin typeface="Bookman Old Style" panose="02050604050505020204" pitchFamily="18" charset="0"/>
              </a:rPr>
              <a:t> Rizal Mercado Y Alonso was a man of many talents. The </a:t>
            </a:r>
            <a:r>
              <a:rPr lang="en-US" sz="1800" b="1" dirty="0">
                <a:latin typeface="Bookman Old Style" panose="02050604050505020204" pitchFamily="18" charset="0"/>
              </a:rPr>
              <a:t> </a:t>
            </a:r>
            <a:r>
              <a:rPr lang="en-US" sz="1800" b="1" dirty="0" err="1">
                <a:latin typeface="Bookman Old Style" panose="02050604050505020204" pitchFamily="18" charset="0"/>
              </a:rPr>
              <a:t>Noli</a:t>
            </a:r>
            <a:r>
              <a:rPr lang="en-US" sz="1800" b="1" dirty="0">
                <a:latin typeface="Bookman Old Style" panose="02050604050505020204" pitchFamily="18" charset="0"/>
              </a:rPr>
              <a:t> Me </a:t>
            </a:r>
            <a:r>
              <a:rPr lang="en-US" sz="1800" b="1" dirty="0" err="1">
                <a:latin typeface="Bookman Old Style" panose="02050604050505020204" pitchFamily="18" charset="0"/>
              </a:rPr>
              <a:t>Tangere</a:t>
            </a:r>
            <a:r>
              <a:rPr lang="en-US" sz="1800" b="1" dirty="0">
                <a:latin typeface="Bookman Old Style" panose="02050604050505020204" pitchFamily="18" charset="0"/>
              </a:rPr>
              <a:t> </a:t>
            </a:r>
            <a:r>
              <a:rPr lang="en-US" sz="1800" dirty="0">
                <a:latin typeface="Bookman Old Style" panose="02050604050505020204" pitchFamily="18" charset="0"/>
              </a:rPr>
              <a:t>and </a:t>
            </a:r>
            <a:r>
              <a:rPr lang="en-US" sz="1800" b="1" dirty="0">
                <a:latin typeface="Bookman Old Style" panose="02050604050505020204" pitchFamily="18" charset="0"/>
              </a:rPr>
              <a:t>El </a:t>
            </a:r>
            <a:r>
              <a:rPr lang="en-US" sz="1800" b="1" dirty="0" err="1">
                <a:latin typeface="Bookman Old Style" panose="02050604050505020204" pitchFamily="18" charset="0"/>
              </a:rPr>
              <a:t>Filibuterismo</a:t>
            </a:r>
            <a:r>
              <a:rPr lang="en-US" sz="1800" b="1" dirty="0">
                <a:latin typeface="Bookman Old Style" panose="02050604050505020204" pitchFamily="18" charset="0"/>
              </a:rPr>
              <a:t> </a:t>
            </a:r>
            <a:r>
              <a:rPr lang="en-US" sz="1800" dirty="0">
                <a:latin typeface="Bookman Old Style" panose="02050604050505020204" pitchFamily="18" charset="0"/>
              </a:rPr>
              <a:t>provided the ember that awakened Filipinos nationalism and paved the way for the Philippines Revolution of 1896. He proved that the “</a:t>
            </a:r>
            <a:r>
              <a:rPr lang="en-US" sz="1800" b="1" dirty="0">
                <a:latin typeface="Bookman Old Style" panose="02050604050505020204" pitchFamily="18" charset="0"/>
              </a:rPr>
              <a:t>pen is Mightier than the Sword</a:t>
            </a:r>
            <a:r>
              <a:rPr lang="en-US" sz="1800" dirty="0">
                <a:latin typeface="Bookman Old Style" panose="02050604050505020204" pitchFamily="18" charset="0"/>
              </a:rPr>
              <a:t>” to redeem a people from their political </a:t>
            </a:r>
            <a:r>
              <a:rPr lang="en-US" sz="1800" dirty="0" smtClean="0">
                <a:latin typeface="Bookman Old Style" panose="02050604050505020204" pitchFamily="18" charset="0"/>
              </a:rPr>
              <a:t>slavery.</a:t>
            </a:r>
            <a:endParaRPr lang="id-ID" sz="1800" dirty="0">
              <a:latin typeface="Bookman Old Style" panose="02050604050505020204" pitchFamily="18" charset="0"/>
            </a:endParaRPr>
          </a:p>
          <a:p>
            <a:pPr marL="0" indent="0" algn="just">
              <a:buNone/>
            </a:pPr>
            <a:r>
              <a:rPr lang="id-ID" sz="1800" u="sng" dirty="0" smtClean="0">
                <a:latin typeface="Bookman Old Style" panose="02050604050505020204" pitchFamily="18" charset="0"/>
              </a:rPr>
              <a:t>Do you believe? Why?</a:t>
            </a:r>
            <a:endParaRPr lang="en-PH" sz="1800" u="sng" dirty="0">
              <a:latin typeface="Bookman Old Style" panose="02050604050505020204" pitchFamily="18" charset="0"/>
            </a:endParaRPr>
          </a:p>
        </p:txBody>
      </p:sp>
      <p:sp>
        <p:nvSpPr>
          <p:cNvPr id="4" name="Content Placeholder 2"/>
          <p:cNvSpPr txBox="1">
            <a:spLocks/>
          </p:cNvSpPr>
          <p:nvPr/>
        </p:nvSpPr>
        <p:spPr>
          <a:xfrm>
            <a:off x="248193" y="2717076"/>
            <a:ext cx="11312435" cy="2299062"/>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algn="just"/>
            <a:r>
              <a:rPr lang="en-US" sz="1800" dirty="0" smtClean="0">
                <a:latin typeface="Bookman Old Style" panose="02050604050505020204" pitchFamily="18" charset="0"/>
              </a:rPr>
              <a:t>The Americans, particularly Civil Governor William Howard Taft being the Chairman of the Philippines Commission addressed Messrs. Pardo de </a:t>
            </a:r>
            <a:r>
              <a:rPr lang="en-US" sz="1800" dirty="0" err="1" smtClean="0">
                <a:latin typeface="Bookman Old Style" panose="02050604050505020204" pitchFamily="18" charset="0"/>
              </a:rPr>
              <a:t>Tavera</a:t>
            </a:r>
            <a:r>
              <a:rPr lang="en-US" sz="1800" dirty="0" smtClean="0">
                <a:latin typeface="Bookman Old Style" panose="02050604050505020204" pitchFamily="18" charset="0"/>
              </a:rPr>
              <a:t>, </a:t>
            </a:r>
            <a:r>
              <a:rPr lang="en-US" sz="1800" dirty="0" err="1" smtClean="0">
                <a:latin typeface="Bookman Old Style" panose="02050604050505020204" pitchFamily="18" charset="0"/>
              </a:rPr>
              <a:t>Legarda</a:t>
            </a:r>
            <a:r>
              <a:rPr lang="en-US" sz="1800" dirty="0" smtClean="0">
                <a:latin typeface="Bookman Old Style" panose="02050604050505020204" pitchFamily="18" charset="0"/>
              </a:rPr>
              <a:t>, Gregorio </a:t>
            </a:r>
            <a:r>
              <a:rPr lang="en-US" sz="1800" dirty="0" err="1" smtClean="0">
                <a:latin typeface="Bookman Old Style" panose="02050604050505020204" pitchFamily="18" charset="0"/>
              </a:rPr>
              <a:t>Araneta</a:t>
            </a:r>
            <a:r>
              <a:rPr lang="en-US" sz="1800" dirty="0" smtClean="0">
                <a:latin typeface="Bookman Old Style" panose="02050604050505020204" pitchFamily="18" charset="0"/>
              </a:rPr>
              <a:t>, </a:t>
            </a:r>
            <a:r>
              <a:rPr lang="en-US" sz="1800" dirty="0" err="1" smtClean="0">
                <a:latin typeface="Bookman Old Style" panose="02050604050505020204" pitchFamily="18" charset="0"/>
              </a:rPr>
              <a:t>Cayetano</a:t>
            </a:r>
            <a:r>
              <a:rPr lang="en-US" sz="1800" dirty="0" smtClean="0">
                <a:latin typeface="Bookman Old Style" panose="02050604050505020204" pitchFamily="18" charset="0"/>
              </a:rPr>
              <a:t> Arellano the choosing of the Philippines National hero. Among the nominated names were Marcelo H. Del </a:t>
            </a:r>
            <a:r>
              <a:rPr lang="en-US" sz="1800" dirty="0" err="1" smtClean="0">
                <a:latin typeface="Bookman Old Style" panose="02050604050505020204" pitchFamily="18" charset="0"/>
              </a:rPr>
              <a:t>Pilar</a:t>
            </a:r>
            <a:r>
              <a:rPr lang="en-US" sz="1800" dirty="0" smtClean="0">
                <a:latin typeface="Bookman Old Style" panose="02050604050505020204" pitchFamily="18" charset="0"/>
              </a:rPr>
              <a:t>, Gen. Antonio Luna, Gregorio Lopez </a:t>
            </a:r>
            <a:r>
              <a:rPr lang="en-US" sz="1800" dirty="0" err="1" smtClean="0">
                <a:latin typeface="Bookman Old Style" panose="02050604050505020204" pitchFamily="18" charset="0"/>
              </a:rPr>
              <a:t>Jaena</a:t>
            </a:r>
            <a:r>
              <a:rPr lang="en-US" sz="1800" dirty="0" smtClean="0">
                <a:latin typeface="Bookman Old Style" panose="02050604050505020204" pitchFamily="18" charset="0"/>
              </a:rPr>
              <a:t>, Emilio Jacinto and Jose Rizal.</a:t>
            </a:r>
            <a:endParaRPr lang="id-ID" sz="1800" dirty="0" smtClean="0">
              <a:latin typeface="Bookman Old Style" panose="02050604050505020204" pitchFamily="18" charset="0"/>
            </a:endParaRPr>
          </a:p>
          <a:p>
            <a:pPr marL="0" indent="0" algn="just">
              <a:buNone/>
            </a:pPr>
            <a:r>
              <a:rPr lang="id-ID" sz="1800" u="sng" dirty="0" smtClean="0">
                <a:latin typeface="Bookman Old Style" panose="02050604050505020204" pitchFamily="18" charset="0"/>
              </a:rPr>
              <a:t>Who are these person?</a:t>
            </a:r>
            <a:endParaRPr lang="en-PH" sz="1800" u="sng" dirty="0">
              <a:latin typeface="Bookman Old Style" panose="02050604050505020204" pitchFamily="18" charset="0"/>
            </a:endParaRPr>
          </a:p>
        </p:txBody>
      </p:sp>
    </p:spTree>
    <p:extLst>
      <p:ext uri="{BB962C8B-B14F-4D97-AF65-F5344CB8AC3E}">
        <p14:creationId xmlns:p14="http://schemas.microsoft.com/office/powerpoint/2010/main" val="110656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33549" y="705393"/>
            <a:ext cx="10394707" cy="4238117"/>
          </a:xfrm>
        </p:spPr>
        <p:txBody>
          <a:bodyPr>
            <a:noAutofit/>
          </a:bodyPr>
          <a:lstStyle/>
          <a:p>
            <a:r>
              <a:rPr lang="en-US" dirty="0" smtClean="0">
                <a:latin typeface="Bookman Old Style" panose="02050604050505020204" pitchFamily="18" charset="0"/>
              </a:rPr>
              <a:t>Dr</a:t>
            </a:r>
            <a:r>
              <a:rPr lang="en-US" dirty="0">
                <a:latin typeface="Bookman Old Style" panose="02050604050505020204" pitchFamily="18" charset="0"/>
              </a:rPr>
              <a:t>. </a:t>
            </a:r>
            <a:r>
              <a:rPr lang="en-US" dirty="0" err="1">
                <a:latin typeface="Bookman Old Style" panose="02050604050505020204" pitchFamily="18" charset="0"/>
              </a:rPr>
              <a:t>Otley</a:t>
            </a:r>
            <a:r>
              <a:rPr lang="en-US" dirty="0">
                <a:latin typeface="Bookman Old Style" panose="02050604050505020204" pitchFamily="18" charset="0"/>
              </a:rPr>
              <a:t> H. Bayer, an anthropologist and technical member of the panel of the Philippine Commission recommended the following </a:t>
            </a:r>
            <a:r>
              <a:rPr lang="en-US" u="sng" dirty="0">
                <a:latin typeface="Bookman Old Style" panose="02050604050505020204" pitchFamily="18" charset="0"/>
              </a:rPr>
              <a:t>criteria in choosing the national hero</a:t>
            </a:r>
            <a:r>
              <a:rPr lang="en-US" dirty="0">
                <a:latin typeface="Bookman Old Style" panose="02050604050505020204" pitchFamily="18" charset="0"/>
              </a:rPr>
              <a:t>.</a:t>
            </a:r>
            <a:endParaRPr lang="en-PH" dirty="0">
              <a:latin typeface="Bookman Old Style" panose="02050604050505020204" pitchFamily="18" charset="0"/>
            </a:endParaRPr>
          </a:p>
          <a:p>
            <a:pPr marL="0" indent="0">
              <a:buNone/>
            </a:pPr>
            <a:r>
              <a:rPr lang="en-US" dirty="0" smtClean="0">
                <a:latin typeface="Bookman Old Style" panose="02050604050505020204" pitchFamily="18" charset="0"/>
              </a:rPr>
              <a:t>1</a:t>
            </a:r>
            <a:r>
              <a:rPr lang="en-US" dirty="0">
                <a:latin typeface="Bookman Old Style" panose="02050604050505020204" pitchFamily="18" charset="0"/>
              </a:rPr>
              <a:t>. The person must be a Filipino.</a:t>
            </a:r>
            <a:endParaRPr lang="en-PH" dirty="0">
              <a:latin typeface="Bookman Old Style" panose="02050604050505020204" pitchFamily="18" charset="0"/>
            </a:endParaRPr>
          </a:p>
          <a:p>
            <a:pPr marL="0" indent="0">
              <a:buNone/>
            </a:pPr>
            <a:r>
              <a:rPr lang="en-US" dirty="0" smtClean="0">
                <a:latin typeface="Bookman Old Style" panose="02050604050505020204" pitchFamily="18" charset="0"/>
              </a:rPr>
              <a:t>2</a:t>
            </a:r>
            <a:r>
              <a:rPr lang="en-US" dirty="0">
                <a:latin typeface="Bookman Old Style" panose="02050604050505020204" pitchFamily="18" charset="0"/>
              </a:rPr>
              <a:t>. The person is a peace – loving and pacifist.</a:t>
            </a:r>
            <a:endParaRPr lang="en-PH" dirty="0">
              <a:latin typeface="Bookman Old Style" panose="02050604050505020204" pitchFamily="18" charset="0"/>
            </a:endParaRPr>
          </a:p>
          <a:p>
            <a:pPr marL="0" indent="0">
              <a:buNone/>
            </a:pPr>
            <a:r>
              <a:rPr lang="en-US" dirty="0" smtClean="0">
                <a:latin typeface="Bookman Old Style" panose="02050604050505020204" pitchFamily="18" charset="0"/>
              </a:rPr>
              <a:t>3</a:t>
            </a:r>
            <a:r>
              <a:rPr lang="en-US" dirty="0">
                <a:latin typeface="Bookman Old Style" panose="02050604050505020204" pitchFamily="18" charset="0"/>
              </a:rPr>
              <a:t>. The person must have a great sense of patriotism.</a:t>
            </a:r>
            <a:endParaRPr lang="en-PH" dirty="0">
              <a:latin typeface="Bookman Old Style" panose="02050604050505020204" pitchFamily="18" charset="0"/>
            </a:endParaRPr>
          </a:p>
          <a:p>
            <a:pPr marL="0" indent="0">
              <a:buNone/>
            </a:pPr>
            <a:r>
              <a:rPr lang="en-US" dirty="0" smtClean="0">
                <a:latin typeface="Bookman Old Style" panose="02050604050505020204" pitchFamily="18" charset="0"/>
              </a:rPr>
              <a:t>4</a:t>
            </a:r>
            <a:r>
              <a:rPr lang="en-US" dirty="0">
                <a:latin typeface="Bookman Old Style" panose="02050604050505020204" pitchFamily="18" charset="0"/>
              </a:rPr>
              <a:t>. The person must have die for the country as a martyr</a:t>
            </a:r>
            <a:r>
              <a:rPr lang="en-US" dirty="0" smtClean="0">
                <a:latin typeface="Bookman Old Style" panose="02050604050505020204" pitchFamily="18" charset="0"/>
              </a:rPr>
              <a:t>.</a:t>
            </a:r>
            <a:endParaRPr lang="en-PH" dirty="0">
              <a:latin typeface="Bookman Old Style" panose="02050604050505020204" pitchFamily="18" charset="0"/>
            </a:endParaRPr>
          </a:p>
        </p:txBody>
      </p:sp>
    </p:spTree>
    <p:extLst>
      <p:ext uri="{BB962C8B-B14F-4D97-AF65-F5344CB8AC3E}">
        <p14:creationId xmlns:p14="http://schemas.microsoft.com/office/powerpoint/2010/main" val="305384933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404948" y="261258"/>
            <a:ext cx="11090366" cy="5230894"/>
          </a:xfrm>
        </p:spPr>
        <p:txBody>
          <a:bodyPr>
            <a:noAutofit/>
          </a:bodyPr>
          <a:lstStyle/>
          <a:p>
            <a:pPr marL="0" indent="0">
              <a:buNone/>
            </a:pPr>
            <a:r>
              <a:rPr lang="en-US" sz="1800" dirty="0" smtClean="0">
                <a:latin typeface="Bookman Old Style" panose="02050604050505020204" pitchFamily="18" charset="0"/>
              </a:rPr>
              <a:t>Reason </a:t>
            </a:r>
            <a:r>
              <a:rPr lang="en-US" sz="1800" dirty="0">
                <a:latin typeface="Bookman Old Style" panose="02050604050505020204" pitchFamily="18" charset="0"/>
              </a:rPr>
              <a:t>why Rizal was chosen and declared as the Philippine’s National Hero.</a:t>
            </a:r>
            <a:endParaRPr lang="en-PH" sz="1800" dirty="0">
              <a:latin typeface="Bookman Old Style" panose="02050604050505020204" pitchFamily="18" charset="0"/>
            </a:endParaRPr>
          </a:p>
          <a:p>
            <a:r>
              <a:rPr lang="en-US" sz="1800" dirty="0" smtClean="0">
                <a:latin typeface="Bookman Old Style" panose="02050604050505020204" pitchFamily="18" charset="0"/>
              </a:rPr>
              <a:t>1</a:t>
            </a:r>
            <a:r>
              <a:rPr lang="en-US" sz="1800" dirty="0">
                <a:latin typeface="Bookman Old Style" panose="02050604050505020204" pitchFamily="18" charset="0"/>
              </a:rPr>
              <a:t>. He was the first Filipino to unite and awaken the Filipino People to peacefully </a:t>
            </a:r>
            <a:r>
              <a:rPr lang="en-US" sz="1800" dirty="0" smtClean="0">
                <a:latin typeface="Bookman Old Style" panose="02050604050505020204" pitchFamily="18" charset="0"/>
              </a:rPr>
              <a:t>rise</a:t>
            </a:r>
            <a:r>
              <a:rPr lang="en-PH" sz="1800" dirty="0">
                <a:latin typeface="Bookman Old Style" panose="02050604050505020204" pitchFamily="18" charset="0"/>
              </a:rPr>
              <a:t> </a:t>
            </a:r>
            <a:r>
              <a:rPr lang="en-US" sz="1800" dirty="0" smtClean="0">
                <a:latin typeface="Bookman Old Style" panose="02050604050505020204" pitchFamily="18" charset="0"/>
              </a:rPr>
              <a:t>for </a:t>
            </a:r>
            <a:r>
              <a:rPr lang="en-US" sz="1800" dirty="0">
                <a:latin typeface="Bookman Old Style" panose="02050604050505020204" pitchFamily="18" charset="0"/>
              </a:rPr>
              <a:t>independence.</a:t>
            </a:r>
            <a:endParaRPr lang="en-PH" sz="1800" dirty="0">
              <a:latin typeface="Bookman Old Style" panose="02050604050505020204" pitchFamily="18" charset="0"/>
            </a:endParaRPr>
          </a:p>
          <a:p>
            <a:r>
              <a:rPr lang="en-US" sz="1800" dirty="0" smtClean="0">
                <a:latin typeface="Bookman Old Style" panose="02050604050505020204" pitchFamily="18" charset="0"/>
              </a:rPr>
              <a:t>2</a:t>
            </a:r>
            <a:r>
              <a:rPr lang="en-US" sz="1800" dirty="0">
                <a:latin typeface="Bookman Old Style" panose="02050604050505020204" pitchFamily="18" charset="0"/>
              </a:rPr>
              <a:t>. He is a model for being a peacemaker by his complete self-denial, his complete</a:t>
            </a:r>
            <a:endParaRPr lang="en-PH" sz="1800" dirty="0">
              <a:latin typeface="Bookman Old Style" panose="02050604050505020204" pitchFamily="18" charset="0"/>
            </a:endParaRPr>
          </a:p>
          <a:p>
            <a:r>
              <a:rPr lang="en-US" sz="1800" dirty="0" err="1" smtClean="0">
                <a:latin typeface="Bookman Old Style" panose="02050604050505020204" pitchFamily="18" charset="0"/>
              </a:rPr>
              <a:t>abandonmate</a:t>
            </a:r>
            <a:r>
              <a:rPr lang="en-US" sz="1800" dirty="0" smtClean="0">
                <a:latin typeface="Bookman Old Style" panose="02050604050505020204" pitchFamily="18" charset="0"/>
              </a:rPr>
              <a:t> </a:t>
            </a:r>
            <a:r>
              <a:rPr lang="en-US" sz="1800" dirty="0">
                <a:latin typeface="Bookman Old Style" panose="02050604050505020204" pitchFamily="18" charset="0"/>
              </a:rPr>
              <a:t>of his personal interest and to think only of his country and people.</a:t>
            </a:r>
            <a:endParaRPr lang="en-PH" sz="1800" dirty="0">
              <a:latin typeface="Bookman Old Style" panose="02050604050505020204" pitchFamily="18" charset="0"/>
            </a:endParaRPr>
          </a:p>
          <a:p>
            <a:r>
              <a:rPr lang="en-US" sz="1800" dirty="0" smtClean="0">
                <a:latin typeface="Bookman Old Style" panose="02050604050505020204" pitchFamily="18" charset="0"/>
              </a:rPr>
              <a:t>3</a:t>
            </a:r>
            <a:r>
              <a:rPr lang="en-US" sz="1800" dirty="0">
                <a:latin typeface="Bookman Old Style" panose="02050604050505020204" pitchFamily="18" charset="0"/>
              </a:rPr>
              <a:t>. He was a tower figure in the propaganda campaign from 1882-1896.</a:t>
            </a:r>
            <a:endParaRPr lang="en-PH" sz="1800" dirty="0">
              <a:latin typeface="Bookman Old Style" panose="02050604050505020204" pitchFamily="18" charset="0"/>
            </a:endParaRPr>
          </a:p>
          <a:p>
            <a:r>
              <a:rPr lang="en-US" sz="1800" dirty="0" smtClean="0">
                <a:latin typeface="Bookman Old Style" panose="02050604050505020204" pitchFamily="18" charset="0"/>
              </a:rPr>
              <a:t>4</a:t>
            </a:r>
            <a:r>
              <a:rPr lang="en-US" sz="1800" dirty="0">
                <a:latin typeface="Bookman Old Style" panose="02050604050505020204" pitchFamily="18" charset="0"/>
              </a:rPr>
              <a:t>. He was a martyr at </a:t>
            </a:r>
            <a:r>
              <a:rPr lang="en-US" sz="1800" dirty="0" err="1">
                <a:latin typeface="Bookman Old Style" panose="02050604050505020204" pitchFamily="18" charset="0"/>
              </a:rPr>
              <a:t>Bagumbayan</a:t>
            </a:r>
            <a:r>
              <a:rPr lang="en-US" sz="1800" dirty="0">
                <a:latin typeface="Bookman Old Style" panose="02050604050505020204" pitchFamily="18" charset="0"/>
              </a:rPr>
              <a:t> where he willingly died for our country.   </a:t>
            </a:r>
            <a:endParaRPr lang="en-PH" sz="1800" dirty="0">
              <a:latin typeface="Bookman Old Style" panose="02050604050505020204" pitchFamily="18" charset="0"/>
            </a:endParaRPr>
          </a:p>
          <a:p>
            <a:endParaRPr lang="en-PH" sz="1800" dirty="0">
              <a:latin typeface="Bookman Old Style" panose="02050604050505020204" pitchFamily="18" charset="0"/>
            </a:endParaRPr>
          </a:p>
        </p:txBody>
      </p:sp>
    </p:spTree>
    <p:extLst>
      <p:ext uri="{BB962C8B-B14F-4D97-AF65-F5344CB8AC3E}">
        <p14:creationId xmlns:p14="http://schemas.microsoft.com/office/powerpoint/2010/main" val="37310538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213"/>
            <a:ext cx="7870371" cy="1077685"/>
          </a:xfrm>
        </p:spPr>
        <p:txBody>
          <a:bodyPr/>
          <a:lstStyle/>
          <a:p>
            <a:r>
              <a:rPr lang="en-US" dirty="0"/>
              <a:t>Claro Mayo Recto</a:t>
            </a:r>
            <a:endParaRPr lang="en-PH" dirty="0"/>
          </a:p>
        </p:txBody>
      </p:sp>
      <p:sp>
        <p:nvSpPr>
          <p:cNvPr id="3" name="Content Placeholder 2"/>
          <p:cNvSpPr>
            <a:spLocks noGrp="1"/>
          </p:cNvSpPr>
          <p:nvPr>
            <p:ph sz="quarter" idx="13"/>
          </p:nvPr>
        </p:nvSpPr>
        <p:spPr>
          <a:xfrm>
            <a:off x="502920" y="587829"/>
            <a:ext cx="10927080" cy="5342707"/>
          </a:xfrm>
        </p:spPr>
        <p:txBody>
          <a:bodyPr>
            <a:noAutofit/>
          </a:bodyPr>
          <a:lstStyle/>
          <a:p>
            <a:r>
              <a:rPr lang="en-US" dirty="0">
                <a:latin typeface="Bookman Old Style" panose="02050604050505020204" pitchFamily="18" charset="0"/>
              </a:rPr>
              <a:t>he was a Filipino politician, jurist, poet </a:t>
            </a:r>
            <a:r>
              <a:rPr lang="en-US" dirty="0" smtClean="0">
                <a:latin typeface="Bookman Old Style" panose="02050604050505020204" pitchFamily="18" charset="0"/>
              </a:rPr>
              <a:t>and </a:t>
            </a:r>
            <a:r>
              <a:rPr lang="en-US" dirty="0">
                <a:latin typeface="Bookman Old Style" panose="02050604050505020204" pitchFamily="18" charset="0"/>
              </a:rPr>
              <a:t>one of the great statement of his </a:t>
            </a:r>
            <a:r>
              <a:rPr lang="en-US" dirty="0" smtClean="0">
                <a:latin typeface="Bookman Old Style" panose="02050604050505020204" pitchFamily="18" charset="0"/>
              </a:rPr>
              <a:t>generation. </a:t>
            </a:r>
            <a:endParaRPr lang="id-ID" dirty="0" smtClean="0">
              <a:latin typeface="Bookman Old Style" panose="02050604050505020204" pitchFamily="18" charset="0"/>
            </a:endParaRPr>
          </a:p>
          <a:p>
            <a:r>
              <a:rPr lang="en-US" dirty="0">
                <a:latin typeface="Bookman Old Style" panose="02050604050505020204" pitchFamily="18" charset="0"/>
              </a:rPr>
              <a:t>legal adviser to the first Philippine senate in </a:t>
            </a:r>
            <a:r>
              <a:rPr lang="en-US" dirty="0" smtClean="0">
                <a:latin typeface="Bookman Old Style" panose="02050604050505020204" pitchFamily="18" charset="0"/>
              </a:rPr>
              <a:t>1916</a:t>
            </a:r>
            <a:endParaRPr lang="id-ID" dirty="0" smtClean="0">
              <a:latin typeface="Bookman Old Style" panose="02050604050505020204" pitchFamily="18" charset="0"/>
            </a:endParaRPr>
          </a:p>
          <a:p>
            <a:r>
              <a:rPr lang="en-US" dirty="0">
                <a:latin typeface="Bookman Old Style" panose="02050604050505020204" pitchFamily="18" charset="0"/>
              </a:rPr>
              <a:t>1919 he was elected representative from the second district of </a:t>
            </a:r>
            <a:r>
              <a:rPr lang="en-US" dirty="0" err="1">
                <a:latin typeface="Bookman Old Style" panose="02050604050505020204" pitchFamily="18" charset="0"/>
              </a:rPr>
              <a:t>batangas</a:t>
            </a:r>
            <a:r>
              <a:rPr lang="en-US" dirty="0">
                <a:latin typeface="Bookman Old Style" panose="02050604050505020204" pitchFamily="18" charset="0"/>
              </a:rPr>
              <a:t> </a:t>
            </a:r>
            <a:r>
              <a:rPr lang="en-US" dirty="0" smtClean="0">
                <a:latin typeface="Bookman Old Style" panose="02050604050505020204" pitchFamily="18" charset="0"/>
              </a:rPr>
              <a:t>he </a:t>
            </a:r>
            <a:r>
              <a:rPr lang="en-US" dirty="0">
                <a:latin typeface="Bookman Old Style" panose="02050604050505020204" pitchFamily="18" charset="0"/>
              </a:rPr>
              <a:t>served as a minority floor leader for several years until </a:t>
            </a:r>
            <a:r>
              <a:rPr lang="en-US" dirty="0" smtClean="0">
                <a:latin typeface="Bookman Old Style" panose="02050604050505020204" pitchFamily="18" charset="0"/>
              </a:rPr>
              <a:t>1925</a:t>
            </a:r>
            <a:endParaRPr lang="id-ID" dirty="0" smtClean="0">
              <a:latin typeface="Bookman Old Style" panose="02050604050505020204" pitchFamily="18" charset="0"/>
            </a:endParaRPr>
          </a:p>
          <a:p>
            <a:r>
              <a:rPr lang="en-US" dirty="0">
                <a:latin typeface="Bookman Old Style" panose="02050604050505020204" pitchFamily="18" charset="0"/>
              </a:rPr>
              <a:t>His grasp of parliamentary procedures won him the praises of friends and challenges alike. He traveled to the United States as a member of the independence Mission and was admitted to the American Bar in 1924. </a:t>
            </a:r>
            <a:endParaRPr lang="id-ID" dirty="0" smtClean="0">
              <a:latin typeface="Bookman Old Style" panose="02050604050505020204" pitchFamily="18" charset="0"/>
            </a:endParaRPr>
          </a:p>
          <a:p>
            <a:r>
              <a:rPr lang="en-US" dirty="0" smtClean="0">
                <a:latin typeface="Bookman Old Style" panose="02050604050505020204" pitchFamily="18" charset="0"/>
              </a:rPr>
              <a:t>Upon </a:t>
            </a:r>
            <a:r>
              <a:rPr lang="en-US" dirty="0">
                <a:latin typeface="Bookman Old Style" panose="02050604050505020204" pitchFamily="18" charset="0"/>
              </a:rPr>
              <a:t>his return, he founded the </a:t>
            </a:r>
            <a:r>
              <a:rPr lang="en-US" dirty="0" err="1">
                <a:latin typeface="Bookman Old Style" panose="02050604050505020204" pitchFamily="18" charset="0"/>
              </a:rPr>
              <a:t>Partido</a:t>
            </a:r>
            <a:r>
              <a:rPr lang="en-US" dirty="0">
                <a:latin typeface="Bookman Old Style" panose="02050604050505020204" pitchFamily="18" charset="0"/>
              </a:rPr>
              <a:t> </a:t>
            </a:r>
            <a:r>
              <a:rPr lang="en-US" dirty="0" err="1" smtClean="0">
                <a:latin typeface="Bookman Old Style" panose="02050604050505020204" pitchFamily="18" charset="0"/>
              </a:rPr>
              <a:t>Democrata</a:t>
            </a:r>
            <a:r>
              <a:rPr lang="en-US" dirty="0">
                <a:latin typeface="Bookman Old Style" panose="02050604050505020204" pitchFamily="18" charset="0"/>
              </a:rPr>
              <a:t>.</a:t>
            </a:r>
            <a:endParaRPr lang="en-PH" dirty="0">
              <a:latin typeface="Bookman Old Style" panose="02050604050505020204" pitchFamily="18" charset="0"/>
            </a:endParaRPr>
          </a:p>
        </p:txBody>
      </p:sp>
      <p:sp>
        <p:nvSpPr>
          <p:cNvPr id="4" name="Content Placeholder 2"/>
          <p:cNvSpPr txBox="1">
            <a:spLocks/>
          </p:cNvSpPr>
          <p:nvPr/>
        </p:nvSpPr>
        <p:spPr>
          <a:xfrm>
            <a:off x="143692" y="5691051"/>
            <a:ext cx="10189027" cy="609599"/>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n-PH" dirty="0" smtClean="0">
                <a:latin typeface="Bookman Old Style" panose="02050604050505020204" pitchFamily="18" charset="0"/>
              </a:rPr>
              <a:t>QUESTION? What will be name of the </a:t>
            </a:r>
            <a:r>
              <a:rPr lang="en-PH" dirty="0" err="1" smtClean="0">
                <a:latin typeface="Bookman Old Style" panose="02050604050505020204" pitchFamily="18" charset="0"/>
              </a:rPr>
              <a:t>partido</a:t>
            </a:r>
            <a:r>
              <a:rPr lang="en-PH" dirty="0" smtClean="0">
                <a:latin typeface="Bookman Old Style" panose="02050604050505020204" pitchFamily="18" charset="0"/>
              </a:rPr>
              <a:t> </a:t>
            </a:r>
            <a:r>
              <a:rPr lang="en-PH" dirty="0" err="1" smtClean="0">
                <a:latin typeface="Bookman Old Style" panose="02050604050505020204" pitchFamily="18" charset="0"/>
              </a:rPr>
              <a:t>democrata</a:t>
            </a:r>
            <a:r>
              <a:rPr lang="en-PH" dirty="0" smtClean="0">
                <a:latin typeface="Bookman Old Style" panose="02050604050505020204" pitchFamily="18" charset="0"/>
              </a:rPr>
              <a:t> today?</a:t>
            </a:r>
            <a:endParaRPr lang="en-PH" dirty="0">
              <a:latin typeface="Bookman Old Style" panose="02050604050505020204" pitchFamily="18" charset="0"/>
            </a:endParaRPr>
          </a:p>
        </p:txBody>
      </p:sp>
    </p:spTree>
    <p:extLst>
      <p:ext uri="{BB962C8B-B14F-4D97-AF65-F5344CB8AC3E}">
        <p14:creationId xmlns:p14="http://schemas.microsoft.com/office/powerpoint/2010/main" val="34557651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91441" y="744582"/>
            <a:ext cx="11554097" cy="4355683"/>
          </a:xfrm>
        </p:spPr>
        <p:txBody>
          <a:bodyPr>
            <a:noAutofit/>
          </a:bodyPr>
          <a:lstStyle/>
          <a:p>
            <a:pPr marL="0" indent="0" algn="just">
              <a:buNone/>
            </a:pPr>
            <a:r>
              <a:rPr lang="en-US" b="1" dirty="0">
                <a:latin typeface="Bookman Old Style" panose="02050604050505020204" pitchFamily="18" charset="0"/>
              </a:rPr>
              <a:t>Other Countries Choose Their National Hero</a:t>
            </a:r>
            <a:endParaRPr lang="en-PH" dirty="0">
              <a:latin typeface="Bookman Old Style" panose="02050604050505020204" pitchFamily="18" charset="0"/>
            </a:endParaRPr>
          </a:p>
          <a:p>
            <a:pPr marL="0" indent="0" algn="just">
              <a:buNone/>
            </a:pPr>
            <a:r>
              <a:rPr lang="en-US" sz="1800" dirty="0" smtClean="0">
                <a:latin typeface="Bookman Old Style" panose="02050604050505020204" pitchFamily="18" charset="0"/>
              </a:rPr>
              <a:t>The </a:t>
            </a:r>
            <a:r>
              <a:rPr lang="en-US" sz="1800" dirty="0">
                <a:latin typeface="Bookman Old Style" panose="02050604050505020204" pitchFamily="18" charset="0"/>
              </a:rPr>
              <a:t>heroes of occidental nations are warriors and generals who served their cause with the </a:t>
            </a:r>
            <a:r>
              <a:rPr lang="en-US" sz="1800" b="1" dirty="0">
                <a:latin typeface="Bookman Old Style" panose="02050604050505020204" pitchFamily="18" charset="0"/>
              </a:rPr>
              <a:t>sword</a:t>
            </a:r>
            <a:r>
              <a:rPr lang="en-US" sz="1800" dirty="0">
                <a:latin typeface="Bookman Old Style" panose="02050604050505020204" pitchFamily="18" charset="0"/>
              </a:rPr>
              <a:t>, distilling blood and tears. The </a:t>
            </a:r>
            <a:r>
              <a:rPr lang="en-US" sz="1800" u="sng" dirty="0">
                <a:latin typeface="Bookman Old Style" panose="02050604050505020204" pitchFamily="18" charset="0"/>
              </a:rPr>
              <a:t>hero of the Filipinos served his cause with the pen</a:t>
            </a:r>
            <a:r>
              <a:rPr lang="en-US" sz="1800" dirty="0">
                <a:latin typeface="Bookman Old Style" panose="02050604050505020204" pitchFamily="18" charset="0"/>
              </a:rPr>
              <a:t>.</a:t>
            </a:r>
            <a:endParaRPr lang="en-PH" sz="1800" dirty="0">
              <a:latin typeface="Bookman Old Style" panose="02050604050505020204" pitchFamily="18" charset="0"/>
            </a:endParaRPr>
          </a:p>
          <a:p>
            <a:pPr marL="0" indent="0" algn="just">
              <a:buNone/>
            </a:pPr>
            <a:r>
              <a:rPr lang="en-US" sz="1800" dirty="0" smtClean="0">
                <a:latin typeface="Bookman Old Style" panose="02050604050505020204" pitchFamily="18" charset="0"/>
              </a:rPr>
              <a:t>Other </a:t>
            </a:r>
            <a:r>
              <a:rPr lang="en-US" sz="1800" dirty="0">
                <a:latin typeface="Bookman Old Style" panose="02050604050505020204" pitchFamily="18" charset="0"/>
              </a:rPr>
              <a:t>countries chose their national heroes who were soldier- generals, who fought for the country’s liberty and independence in the battlefield with their mighty “sword”</a:t>
            </a:r>
            <a:endParaRPr lang="en-PH" sz="1800" dirty="0">
              <a:latin typeface="Bookman Old Style" panose="02050604050505020204" pitchFamily="18" charset="0"/>
            </a:endParaRPr>
          </a:p>
          <a:p>
            <a:pPr marL="0" indent="0" algn="just">
              <a:buNone/>
            </a:pPr>
            <a:r>
              <a:rPr lang="en-US" sz="1800" dirty="0" smtClean="0">
                <a:latin typeface="Bookman Old Style" panose="02050604050505020204" pitchFamily="18" charset="0"/>
              </a:rPr>
              <a:t>Among </a:t>
            </a:r>
            <a:r>
              <a:rPr lang="en-US" sz="1800" dirty="0">
                <a:latin typeface="Bookman Old Style" panose="02050604050505020204" pitchFamily="18" charset="0"/>
              </a:rPr>
              <a:t>them were George Washington of USA, Joan of arc of France, Simon bolivar of Venezuela, Jose de san martin of Argentina, </a:t>
            </a:r>
            <a:r>
              <a:rPr lang="en-US" sz="1800" dirty="0" err="1">
                <a:latin typeface="Bookman Old Style" panose="02050604050505020204" pitchFamily="18" charset="0"/>
              </a:rPr>
              <a:t>Jimmo</a:t>
            </a:r>
            <a:r>
              <a:rPr lang="en-US" sz="1800" dirty="0">
                <a:latin typeface="Bookman Old Style" panose="02050604050505020204" pitchFamily="18" charset="0"/>
              </a:rPr>
              <a:t> Tenno of Japan and others.</a:t>
            </a:r>
            <a:endParaRPr lang="en-PH" sz="1800" dirty="0">
              <a:latin typeface="Bookman Old Style" panose="02050604050505020204" pitchFamily="18" charset="0"/>
            </a:endParaRPr>
          </a:p>
          <a:p>
            <a:pPr marL="0" indent="0" algn="just">
              <a:buNone/>
            </a:pPr>
            <a:r>
              <a:rPr lang="en-US" sz="1800" dirty="0" smtClean="0">
                <a:latin typeface="Bookman Old Style" panose="02050604050505020204" pitchFamily="18" charset="0"/>
              </a:rPr>
              <a:t>In </a:t>
            </a:r>
            <a:r>
              <a:rPr lang="en-US" sz="1800" dirty="0">
                <a:latin typeface="Bookman Old Style" panose="02050604050505020204" pitchFamily="18" charset="0"/>
              </a:rPr>
              <a:t>comparison, Jose Rizal, the Philippine national hero was a </a:t>
            </a:r>
            <a:r>
              <a:rPr lang="en-US" sz="1800" u="sng" dirty="0">
                <a:latin typeface="Bookman Old Style" panose="02050604050505020204" pitchFamily="18" charset="0"/>
              </a:rPr>
              <a:t>pacifist</a:t>
            </a:r>
            <a:r>
              <a:rPr lang="en-US" sz="1800" dirty="0">
                <a:latin typeface="Bookman Old Style" panose="02050604050505020204" pitchFamily="18" charset="0"/>
              </a:rPr>
              <a:t> and a </a:t>
            </a:r>
            <a:r>
              <a:rPr lang="en-US" sz="1800" u="sng" dirty="0">
                <a:latin typeface="Bookman Old Style" panose="02050604050505020204" pitchFamily="18" charset="0"/>
              </a:rPr>
              <a:t>civilian who served his cause with the pen </a:t>
            </a:r>
            <a:r>
              <a:rPr lang="en-US" sz="1800" dirty="0">
                <a:latin typeface="Bookman Old Style" panose="02050604050505020204" pitchFamily="18" charset="0"/>
              </a:rPr>
              <a:t>through which his writing had awakened Filipino nationalism and paved the way for the Philippine revolution.</a:t>
            </a:r>
            <a:endParaRPr lang="en-PH" sz="1800" dirty="0">
              <a:latin typeface="Bookman Old Style" panose="02050604050505020204" pitchFamily="18" charset="0"/>
            </a:endParaRPr>
          </a:p>
          <a:p>
            <a:pPr algn="just"/>
            <a:endParaRPr lang="en-PH" sz="1800" dirty="0">
              <a:latin typeface="Bookman Old Style" panose="02050604050505020204" pitchFamily="18" charset="0"/>
            </a:endParaRPr>
          </a:p>
        </p:txBody>
      </p:sp>
    </p:spTree>
    <p:extLst>
      <p:ext uri="{BB962C8B-B14F-4D97-AF65-F5344CB8AC3E}">
        <p14:creationId xmlns:p14="http://schemas.microsoft.com/office/powerpoint/2010/main" val="112319124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26572" y="692331"/>
            <a:ext cx="10881359" cy="4460185"/>
          </a:xfrm>
        </p:spPr>
        <p:txBody>
          <a:bodyPr>
            <a:noAutofit/>
          </a:bodyPr>
          <a:lstStyle/>
          <a:p>
            <a:pPr algn="just"/>
            <a:r>
              <a:rPr lang="en-US" sz="1800" dirty="0" smtClean="0">
                <a:latin typeface="Bookman Old Style" panose="02050604050505020204" pitchFamily="18" charset="0"/>
              </a:rPr>
              <a:t>What </a:t>
            </a:r>
            <a:r>
              <a:rPr lang="en-US" sz="1800" dirty="0">
                <a:latin typeface="Bookman Old Style" panose="02050604050505020204" pitchFamily="18" charset="0"/>
              </a:rPr>
              <a:t>other great men said about the </a:t>
            </a:r>
            <a:r>
              <a:rPr lang="en-US" sz="1800" b="1" dirty="0">
                <a:latin typeface="Bookman Old Style" panose="02050604050505020204" pitchFamily="18" charset="0"/>
              </a:rPr>
              <a:t>pen and word</a:t>
            </a:r>
            <a:r>
              <a:rPr lang="en-US" sz="1800" dirty="0">
                <a:latin typeface="Bookman Old Style" panose="02050604050505020204" pitchFamily="18" charset="0"/>
              </a:rPr>
              <a:t>. Napoleon I who was a great conqueror and ruler said, “There are only two powers in the world, </a:t>
            </a:r>
            <a:r>
              <a:rPr lang="en-US" sz="1800" u="sng" dirty="0">
                <a:latin typeface="Bookman Old Style" panose="02050604050505020204" pitchFamily="18" charset="0"/>
              </a:rPr>
              <a:t>the sword and pen</a:t>
            </a:r>
            <a:r>
              <a:rPr lang="en-US" sz="1800" dirty="0">
                <a:latin typeface="Bookman Old Style" panose="02050604050505020204" pitchFamily="18" charset="0"/>
              </a:rPr>
              <a:t>; and in the end the former is always conquered by the latter.”</a:t>
            </a:r>
            <a:endParaRPr lang="en-PH" sz="1800" dirty="0">
              <a:latin typeface="Bookman Old Style" panose="02050604050505020204" pitchFamily="18" charset="0"/>
            </a:endParaRPr>
          </a:p>
          <a:p>
            <a:pPr algn="just"/>
            <a:r>
              <a:rPr lang="en-US" sz="1800" dirty="0" smtClean="0">
                <a:latin typeface="Bookman Old Style" panose="02050604050505020204" pitchFamily="18" charset="0"/>
              </a:rPr>
              <a:t>Sir </a:t>
            </a:r>
            <a:r>
              <a:rPr lang="en-US" sz="1800" dirty="0">
                <a:latin typeface="Bookman Old Style" panose="02050604050505020204" pitchFamily="18" charset="0"/>
              </a:rPr>
              <a:t>Thomas Browne said, “Scholars are men of peace; they bear no arms, but their tongues are sharper than the sword. Their pens carry further and give a louder report thunder. I rather stand in the shock of a basilisk than in the fury of a merciless pen</a:t>
            </a:r>
            <a:r>
              <a:rPr lang="en-US" sz="1800" dirty="0" smtClean="0">
                <a:latin typeface="Bookman Old Style" panose="02050604050505020204" pitchFamily="18" charset="0"/>
              </a:rPr>
              <a:t>.”</a:t>
            </a:r>
            <a:endParaRPr lang="id-ID" sz="1800" dirty="0">
              <a:latin typeface="Bookman Old Style" panose="02050604050505020204" pitchFamily="18" charset="0"/>
            </a:endParaRPr>
          </a:p>
          <a:p>
            <a:pPr algn="just"/>
            <a:endParaRPr lang="id-ID" sz="1800" dirty="0" smtClean="0">
              <a:latin typeface="Bookman Old Style" panose="02050604050505020204" pitchFamily="18" charset="0"/>
            </a:endParaRPr>
          </a:p>
          <a:p>
            <a:pPr marL="0" indent="0" algn="just">
              <a:buNone/>
            </a:pPr>
            <a:r>
              <a:rPr lang="id-ID" sz="1800" dirty="0" smtClean="0">
                <a:latin typeface="Bookman Old Style" panose="02050604050505020204" pitchFamily="18" charset="0"/>
              </a:rPr>
              <a:t>--- Ang kabataan ang pag-asa ng ating bayan</a:t>
            </a:r>
            <a:endParaRPr lang="en-PH" sz="1800" dirty="0">
              <a:latin typeface="Bookman Old Style" panose="02050604050505020204" pitchFamily="18" charset="0"/>
            </a:endParaRPr>
          </a:p>
        </p:txBody>
      </p:sp>
    </p:spTree>
    <p:extLst>
      <p:ext uri="{BB962C8B-B14F-4D97-AF65-F5344CB8AC3E}">
        <p14:creationId xmlns:p14="http://schemas.microsoft.com/office/powerpoint/2010/main" val="316385136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65761" y="809897"/>
            <a:ext cx="10998926" cy="4310743"/>
          </a:xfrm>
        </p:spPr>
        <p:txBody>
          <a:bodyPr>
            <a:noAutofit/>
          </a:bodyPr>
          <a:lstStyle/>
          <a:p>
            <a:pPr marL="0" indent="0" algn="just">
              <a:buNone/>
            </a:pPr>
            <a:r>
              <a:rPr lang="en-US" sz="2400" dirty="0" smtClean="0">
                <a:latin typeface="Bookman Old Style" panose="02050604050505020204" pitchFamily="18" charset="0"/>
              </a:rPr>
              <a:t>What </a:t>
            </a:r>
            <a:r>
              <a:rPr lang="en-US" sz="2400" dirty="0">
                <a:latin typeface="Bookman Old Style" panose="02050604050505020204" pitchFamily="18" charset="0"/>
              </a:rPr>
              <a:t>is most admirable in Rizal according to Rafael Palma</a:t>
            </a:r>
            <a:r>
              <a:rPr lang="en-US" sz="1800" u="sng" dirty="0" smtClean="0">
                <a:latin typeface="Bookman Old Style" panose="02050604050505020204" pitchFamily="18" charset="0"/>
              </a:rPr>
              <a:t>:</a:t>
            </a:r>
            <a:r>
              <a:rPr lang="id-ID" sz="1800" u="sng" dirty="0" smtClean="0">
                <a:latin typeface="Bookman Old Style" panose="02050604050505020204" pitchFamily="18" charset="0"/>
              </a:rPr>
              <a:t/>
            </a:r>
            <a:br>
              <a:rPr lang="id-ID" sz="1800" u="sng" dirty="0" smtClean="0">
                <a:latin typeface="Bookman Old Style" panose="02050604050505020204" pitchFamily="18" charset="0"/>
              </a:rPr>
            </a:br>
            <a:endParaRPr lang="en-PH" sz="1800" u="sng" dirty="0">
              <a:latin typeface="Bookman Old Style" panose="02050604050505020204" pitchFamily="18" charset="0"/>
            </a:endParaRPr>
          </a:p>
          <a:p>
            <a:pPr algn="just"/>
            <a:r>
              <a:rPr lang="en-US" sz="1600" dirty="0" smtClean="0">
                <a:latin typeface="Bookman Old Style" panose="02050604050505020204" pitchFamily="18" charset="0"/>
              </a:rPr>
              <a:t>“</a:t>
            </a:r>
            <a:r>
              <a:rPr lang="en-US" sz="1600" dirty="0">
                <a:latin typeface="Bookman Old Style" panose="02050604050505020204" pitchFamily="18" charset="0"/>
              </a:rPr>
              <a:t>Is his complete self- denial, his complete abandonment of his personal interest in order to </a:t>
            </a:r>
            <a:r>
              <a:rPr lang="en-US" sz="1600" u="sng" dirty="0">
                <a:latin typeface="Bookman Old Style" panose="02050604050505020204" pitchFamily="18" charset="0"/>
              </a:rPr>
              <a:t>think only of those of his country</a:t>
            </a:r>
            <a:r>
              <a:rPr lang="en-US" sz="1600" dirty="0">
                <a:latin typeface="Bookman Old Style" panose="02050604050505020204" pitchFamily="18" charset="0"/>
              </a:rPr>
              <a:t>. He could have been whatever he wished to be, considering his natural endowments, </a:t>
            </a:r>
            <a:r>
              <a:rPr lang="en-US" sz="1600" u="sng" dirty="0">
                <a:latin typeface="Bookman Old Style" panose="02050604050505020204" pitchFamily="18" charset="0"/>
              </a:rPr>
              <a:t>he could have lived relatively rich, happy, prosperous, had he not dedicated himself to public matters</a:t>
            </a:r>
            <a:r>
              <a:rPr lang="en-US" sz="1600" dirty="0">
                <a:latin typeface="Bookman Old Style" panose="02050604050505020204" pitchFamily="18" charset="0"/>
              </a:rPr>
              <a:t>. He preferred to live far from his family and to sacrifice his personal affection for an ideal he had dreamed of following his conscience. He did not have great means at his disposal to carry out his campaign; he contented himself with what he had. He suffered the cold winter of Europe. Hunger, prevention and misery but when he raised his eyes to heaven and saw his ideals his hope was born, he soon felt. Comforted and resumed the task of bearing the cross of his suffering</a:t>
            </a:r>
            <a:r>
              <a:rPr lang="en-US" sz="1600" dirty="0" smtClean="0">
                <a:latin typeface="Bookman Old Style" panose="02050604050505020204" pitchFamily="18" charset="0"/>
              </a:rPr>
              <a:t>”.</a:t>
            </a:r>
            <a:endParaRPr lang="id-ID" sz="1600" dirty="0" smtClean="0">
              <a:latin typeface="Bookman Old Style" panose="02050604050505020204" pitchFamily="18" charset="0"/>
            </a:endParaRPr>
          </a:p>
          <a:p>
            <a:pPr algn="just"/>
            <a:endParaRPr lang="id-ID" sz="1600" dirty="0">
              <a:latin typeface="Bookman Old Style" panose="02050604050505020204" pitchFamily="18" charset="0"/>
            </a:endParaRPr>
          </a:p>
          <a:p>
            <a:pPr marL="0" indent="0" algn="just">
              <a:buNone/>
            </a:pPr>
            <a:r>
              <a:rPr lang="id-ID" sz="1600" dirty="0" smtClean="0">
                <a:latin typeface="Bookman Old Style" panose="02050604050505020204" pitchFamily="18" charset="0"/>
              </a:rPr>
              <a:t>--- For the Love of the country and to the filipino’s</a:t>
            </a:r>
            <a:endParaRPr lang="en-PH" sz="1600" dirty="0">
              <a:latin typeface="Bookman Old Style" panose="02050604050505020204" pitchFamily="18" charset="0"/>
            </a:endParaRPr>
          </a:p>
          <a:p>
            <a:pPr algn="just"/>
            <a:endParaRPr lang="en-PH" sz="1600" dirty="0">
              <a:latin typeface="Bookman Old Style" panose="02050604050505020204" pitchFamily="18" charset="0"/>
            </a:endParaRPr>
          </a:p>
        </p:txBody>
      </p:sp>
    </p:spTree>
    <p:extLst>
      <p:ext uri="{BB962C8B-B14F-4D97-AF65-F5344CB8AC3E}">
        <p14:creationId xmlns:p14="http://schemas.microsoft.com/office/powerpoint/2010/main" val="63600254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39634" y="339637"/>
            <a:ext cx="10920549" cy="4969636"/>
          </a:xfrm>
        </p:spPr>
        <p:txBody>
          <a:bodyPr>
            <a:noAutofit/>
          </a:bodyPr>
          <a:lstStyle/>
          <a:p>
            <a:pPr marL="0" indent="0">
              <a:buNone/>
            </a:pPr>
            <a:r>
              <a:rPr lang="en-US" b="1" dirty="0">
                <a:latin typeface="Bookman Old Style" panose="02050604050505020204" pitchFamily="18" charset="0"/>
              </a:rPr>
              <a:t>Honor Accorded to Rizal as the Philippine National </a:t>
            </a:r>
            <a:r>
              <a:rPr lang="en-US" b="1" dirty="0" smtClean="0">
                <a:latin typeface="Bookman Old Style" panose="02050604050505020204" pitchFamily="18" charset="0"/>
              </a:rPr>
              <a:t>Hero</a:t>
            </a:r>
            <a:endParaRPr lang="en-PH" dirty="0">
              <a:latin typeface="Bookman Old Style" panose="02050604050505020204" pitchFamily="18" charset="0"/>
            </a:endParaRPr>
          </a:p>
          <a:p>
            <a:pPr lvl="0"/>
            <a:r>
              <a:rPr lang="en-US" dirty="0">
                <a:latin typeface="Bookman Old Style" panose="02050604050505020204" pitchFamily="18" charset="0"/>
              </a:rPr>
              <a:t>The day of his birth and day of his execution are fitting commemorated by all classes of people throughout the country and other Filipinos abroad.</a:t>
            </a:r>
            <a:endParaRPr lang="en-PH" dirty="0">
              <a:latin typeface="Bookman Old Style" panose="02050604050505020204" pitchFamily="18" charset="0"/>
            </a:endParaRPr>
          </a:p>
          <a:p>
            <a:pPr lvl="0"/>
            <a:r>
              <a:rPr lang="en-US" dirty="0">
                <a:latin typeface="Bookman Old Style" panose="02050604050505020204" pitchFamily="18" charset="0"/>
              </a:rPr>
              <a:t>No other Filipino hero can surpass Rizal n the number of monuments erected in his honor, in towns, barrios, and schools.</a:t>
            </a:r>
            <a:endParaRPr lang="en-PH" dirty="0">
              <a:latin typeface="Bookman Old Style" panose="02050604050505020204" pitchFamily="18" charset="0"/>
            </a:endParaRPr>
          </a:p>
          <a:p>
            <a:pPr lvl="0"/>
            <a:r>
              <a:rPr lang="en-US" dirty="0">
                <a:latin typeface="Bookman Old Style" panose="02050604050505020204" pitchFamily="18" charset="0"/>
              </a:rPr>
              <a:t>His name is a by- word in every home and his picture is printed and use in postage stamps</a:t>
            </a:r>
            <a:r>
              <a:rPr lang="en-US" dirty="0" smtClean="0">
                <a:latin typeface="Bookman Old Style" panose="02050604050505020204" pitchFamily="18" charset="0"/>
              </a:rPr>
              <a:t>.</a:t>
            </a:r>
            <a:endParaRPr lang="en-PH" dirty="0">
              <a:latin typeface="Bookman Old Style" panose="02050604050505020204" pitchFamily="18" charset="0"/>
            </a:endParaRPr>
          </a:p>
        </p:txBody>
      </p:sp>
    </p:spTree>
    <p:extLst>
      <p:ext uri="{BB962C8B-B14F-4D97-AF65-F5344CB8AC3E}">
        <p14:creationId xmlns:p14="http://schemas.microsoft.com/office/powerpoint/2010/main" val="33460652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39635" y="444139"/>
            <a:ext cx="11038114" cy="4969636"/>
          </a:xfrm>
        </p:spPr>
        <p:txBody>
          <a:bodyPr>
            <a:noAutofit/>
          </a:bodyPr>
          <a:lstStyle/>
          <a:p>
            <a:pPr marL="0" indent="0">
              <a:buNone/>
            </a:pPr>
            <a:r>
              <a:rPr lang="en-US" b="1" dirty="0">
                <a:latin typeface="Bookman Old Style" panose="02050604050505020204" pitchFamily="18" charset="0"/>
              </a:rPr>
              <a:t>Honor Accorded to Rizal as the Philippine National </a:t>
            </a:r>
            <a:r>
              <a:rPr lang="en-US" b="1" dirty="0" smtClean="0">
                <a:latin typeface="Bookman Old Style" panose="02050604050505020204" pitchFamily="18" charset="0"/>
              </a:rPr>
              <a:t>Hero</a:t>
            </a:r>
            <a:endParaRPr lang="en-PH" dirty="0">
              <a:latin typeface="Bookman Old Style" panose="02050604050505020204" pitchFamily="18" charset="0"/>
            </a:endParaRPr>
          </a:p>
          <a:p>
            <a:pPr lvl="0"/>
            <a:r>
              <a:rPr lang="en-US" dirty="0" smtClean="0">
                <a:latin typeface="Bookman Old Style" panose="02050604050505020204" pitchFamily="18" charset="0"/>
              </a:rPr>
              <a:t>The </a:t>
            </a:r>
            <a:r>
              <a:rPr lang="en-US" dirty="0">
                <a:latin typeface="Bookman Old Style" panose="02050604050505020204" pitchFamily="18" charset="0"/>
              </a:rPr>
              <a:t>paper money/coins with his image have the widest circulation that the poorest of the poor can take hold.</a:t>
            </a:r>
            <a:endParaRPr lang="en-PH" dirty="0">
              <a:latin typeface="Bookman Old Style" panose="02050604050505020204" pitchFamily="18" charset="0"/>
            </a:endParaRPr>
          </a:p>
          <a:p>
            <a:pPr lvl="0"/>
            <a:r>
              <a:rPr lang="en-US" dirty="0">
                <a:latin typeface="Bookman Old Style" panose="02050604050505020204" pitchFamily="18" charset="0"/>
              </a:rPr>
              <a:t>Streets, boulevards, educational institutions and persons were named Rizal.</a:t>
            </a:r>
            <a:endParaRPr lang="en-PH" dirty="0">
              <a:latin typeface="Bookman Old Style" panose="02050604050505020204" pitchFamily="18" charset="0"/>
            </a:endParaRPr>
          </a:p>
          <a:p>
            <a:pPr lvl="0"/>
            <a:r>
              <a:rPr lang="en-US" dirty="0">
                <a:latin typeface="Bookman Old Style" panose="02050604050505020204" pitchFamily="18" charset="0"/>
              </a:rPr>
              <a:t>His noble thoughts and teachings had been frequently invoked and quoted by speakers.</a:t>
            </a:r>
            <a:endParaRPr lang="en-PH" dirty="0">
              <a:latin typeface="Bookman Old Style" panose="02050604050505020204" pitchFamily="18" charset="0"/>
            </a:endParaRPr>
          </a:p>
          <a:p>
            <a:pPr lvl="0"/>
            <a:r>
              <a:rPr lang="en-US" dirty="0">
                <a:latin typeface="Bookman Old Style" panose="02050604050505020204" pitchFamily="18" charset="0"/>
              </a:rPr>
              <a:t>The union of Manila and </a:t>
            </a:r>
            <a:r>
              <a:rPr lang="en-US" dirty="0" err="1">
                <a:latin typeface="Bookman Old Style" panose="02050604050505020204" pitchFamily="18" charset="0"/>
              </a:rPr>
              <a:t>Morong</a:t>
            </a:r>
            <a:r>
              <a:rPr lang="en-US" dirty="0">
                <a:latin typeface="Bookman Old Style" panose="02050604050505020204" pitchFamily="18" charset="0"/>
              </a:rPr>
              <a:t> to be a province was named after the illustrious Filipino hero thus the Rizal province was established</a:t>
            </a:r>
            <a:r>
              <a:rPr lang="en-US" dirty="0" smtClean="0">
                <a:latin typeface="Bookman Old Style" panose="02050604050505020204" pitchFamily="18" charset="0"/>
              </a:rPr>
              <a:t>.</a:t>
            </a:r>
            <a:endParaRPr lang="en-PH" dirty="0">
              <a:latin typeface="Bookman Old Style" panose="02050604050505020204" pitchFamily="18" charset="0"/>
            </a:endParaRPr>
          </a:p>
          <a:p>
            <a:endParaRPr lang="en-PH" dirty="0">
              <a:latin typeface="Bookman Old Style" panose="02050604050505020204" pitchFamily="18" charset="0"/>
            </a:endParaRPr>
          </a:p>
        </p:txBody>
      </p:sp>
    </p:spTree>
    <p:extLst>
      <p:ext uri="{BB962C8B-B14F-4D97-AF65-F5344CB8AC3E}">
        <p14:creationId xmlns:p14="http://schemas.microsoft.com/office/powerpoint/2010/main" val="171610919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44984" y="2305595"/>
            <a:ext cx="2769326" cy="1151965"/>
          </a:xfrm>
        </p:spPr>
        <p:txBody>
          <a:bodyPr/>
          <a:lstStyle/>
          <a:p>
            <a:r>
              <a:rPr lang="id-ID" dirty="0" smtClean="0"/>
              <a:t>SALAMAT</a:t>
            </a:r>
            <a:endParaRPr lang="en-PH" dirty="0"/>
          </a:p>
        </p:txBody>
      </p:sp>
    </p:spTree>
    <p:extLst>
      <p:ext uri="{BB962C8B-B14F-4D97-AF65-F5344CB8AC3E}">
        <p14:creationId xmlns:p14="http://schemas.microsoft.com/office/powerpoint/2010/main" val="53342889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1703" y="685800"/>
            <a:ext cx="10396882" cy="1151965"/>
          </a:xfrm>
        </p:spPr>
        <p:txBody>
          <a:bodyPr/>
          <a:lstStyle/>
          <a:p>
            <a:r>
              <a:rPr lang="id-ID" dirty="0" smtClean="0"/>
              <a:t>Short quiz  - ½</a:t>
            </a:r>
            <a:r>
              <a:rPr lang="en-PH" dirty="0" smtClean="0"/>
              <a:t> crosswise</a:t>
            </a:r>
            <a:endParaRPr lang="en-PH" dirty="0"/>
          </a:p>
        </p:txBody>
      </p:sp>
      <p:sp>
        <p:nvSpPr>
          <p:cNvPr id="4" name="Title 1"/>
          <p:cNvSpPr txBox="1">
            <a:spLocks/>
          </p:cNvSpPr>
          <p:nvPr/>
        </p:nvSpPr>
        <p:spPr>
          <a:xfrm>
            <a:off x="561703" y="1645920"/>
            <a:ext cx="10518804" cy="310896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id-ID" sz="1800" dirty="0" smtClean="0">
                <a:solidFill>
                  <a:schemeClr val="tx1"/>
                </a:solidFill>
                <a:latin typeface="Bookman Old Style" panose="02050604050505020204" pitchFamily="18" charset="0"/>
              </a:rPr>
              <a:t>Directions:   </a:t>
            </a:r>
            <a:endParaRPr lang="en-PH" sz="1800" dirty="0" smtClean="0">
              <a:solidFill>
                <a:schemeClr val="tx1"/>
              </a:solidFill>
              <a:latin typeface="Bookman Old Style" panose="02050604050505020204" pitchFamily="18" charset="0"/>
            </a:endParaRPr>
          </a:p>
          <a:p>
            <a:endParaRPr lang="en-PH" sz="1800" dirty="0">
              <a:solidFill>
                <a:schemeClr val="tx1"/>
              </a:solidFill>
              <a:latin typeface="Bookman Old Style" panose="02050604050505020204" pitchFamily="18" charset="0"/>
            </a:endParaRPr>
          </a:p>
          <a:p>
            <a:r>
              <a:rPr lang="id-ID" sz="1800" dirty="0" smtClean="0">
                <a:solidFill>
                  <a:schemeClr val="tx1"/>
                </a:solidFill>
                <a:latin typeface="Bookman Old Style" panose="02050604050505020204" pitchFamily="18" charset="0"/>
              </a:rPr>
              <a:t>*</a:t>
            </a:r>
            <a:r>
              <a:rPr lang="en-PH" sz="1800" dirty="0" smtClean="0">
                <a:solidFill>
                  <a:schemeClr val="tx1"/>
                </a:solidFill>
                <a:latin typeface="Bookman Old Style" panose="02050604050505020204" pitchFamily="18" charset="0"/>
              </a:rPr>
              <a:t> </a:t>
            </a:r>
            <a:r>
              <a:rPr lang="id-ID" sz="2400" dirty="0" smtClean="0">
                <a:solidFill>
                  <a:schemeClr val="tx1"/>
                </a:solidFill>
                <a:latin typeface="Bookman Old Style" panose="02050604050505020204" pitchFamily="18" charset="0"/>
              </a:rPr>
              <a:t>Deductions of 10 pts. for the student who caught cheating</a:t>
            </a:r>
          </a:p>
          <a:p>
            <a:r>
              <a:rPr lang="id-ID" sz="1800" dirty="0" smtClean="0">
                <a:solidFill>
                  <a:schemeClr val="tx1"/>
                </a:solidFill>
                <a:latin typeface="Bookman Old Style" panose="02050604050505020204" pitchFamily="18" charset="0"/>
              </a:rPr>
              <a:t> </a:t>
            </a:r>
            <a:r>
              <a:rPr lang="en-PH" sz="1800" dirty="0" smtClean="0">
                <a:solidFill>
                  <a:schemeClr val="tx1"/>
                </a:solidFill>
                <a:latin typeface="Bookman Old Style" panose="02050604050505020204" pitchFamily="18" charset="0"/>
              </a:rPr>
              <a:t> </a:t>
            </a:r>
            <a:r>
              <a:rPr lang="en-PH" sz="1400" dirty="0" smtClean="0">
                <a:solidFill>
                  <a:schemeClr val="tx1"/>
                </a:solidFill>
                <a:latin typeface="Bookman Old Style" panose="02050604050505020204" pitchFamily="18" charset="0"/>
              </a:rPr>
              <a:t>(The red ink will be written in your paper and indicate the deductions.</a:t>
            </a:r>
            <a:endParaRPr lang="id-ID" sz="1400" dirty="0">
              <a:solidFill>
                <a:schemeClr val="tx1"/>
              </a:solidFill>
              <a:latin typeface="Bookman Old Style" panose="02050604050505020204" pitchFamily="18" charset="0"/>
            </a:endParaRPr>
          </a:p>
          <a:p>
            <a:r>
              <a:rPr lang="id-ID" sz="1800" dirty="0" smtClean="0">
                <a:solidFill>
                  <a:schemeClr val="tx1"/>
                </a:solidFill>
                <a:latin typeface="Bookman Old Style" panose="02050604050505020204" pitchFamily="18" charset="0"/>
              </a:rPr>
              <a:t>*</a:t>
            </a:r>
            <a:r>
              <a:rPr lang="en-PH" sz="1800" dirty="0" smtClean="0">
                <a:solidFill>
                  <a:schemeClr val="tx1"/>
                </a:solidFill>
                <a:latin typeface="Bookman Old Style" panose="02050604050505020204" pitchFamily="18" charset="0"/>
              </a:rPr>
              <a:t> </a:t>
            </a:r>
            <a:r>
              <a:rPr lang="id-ID" sz="2400" dirty="0" smtClean="0">
                <a:solidFill>
                  <a:schemeClr val="tx1"/>
                </a:solidFill>
                <a:latin typeface="Bookman Old Style" panose="02050604050505020204" pitchFamily="18" charset="0"/>
              </a:rPr>
              <a:t>If you are done, You can pass your paper</a:t>
            </a:r>
            <a:r>
              <a:rPr lang="en-PH" sz="2400" dirty="0" smtClean="0">
                <a:solidFill>
                  <a:schemeClr val="tx1"/>
                </a:solidFill>
                <a:latin typeface="Bookman Old Style" panose="02050604050505020204" pitchFamily="18" charset="0"/>
              </a:rPr>
              <a:t>.</a:t>
            </a:r>
          </a:p>
        </p:txBody>
      </p:sp>
    </p:spTree>
    <p:extLst>
      <p:ext uri="{BB962C8B-B14F-4D97-AF65-F5344CB8AC3E}">
        <p14:creationId xmlns:p14="http://schemas.microsoft.com/office/powerpoint/2010/main" val="32227287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 fill="hold"/>
                                        <p:tgtEl>
                                          <p:spTgt spid="4"/>
                                        </p:tgtEl>
                                        <p:attrNameLst>
                                          <p:attrName>ppt_x</p:attrName>
                                        </p:attrNameLst>
                                      </p:cBhvr>
                                      <p:tavLst>
                                        <p:tav tm="0">
                                          <p:val>
                                            <p:strVal val="#ppt_x"/>
                                          </p:val>
                                        </p:tav>
                                        <p:tav tm="100000">
                                          <p:val>
                                            <p:strVal val="#ppt_x"/>
                                          </p:val>
                                        </p:tav>
                                      </p:tavLst>
                                    </p:anim>
                                    <p:anim calcmode="lin" valueType="num">
                                      <p:cBhvr additive="base">
                                        <p:cTn id="8" dur="5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751" y="611521"/>
            <a:ext cx="10396882" cy="1151965"/>
          </a:xfrm>
        </p:spPr>
        <p:txBody>
          <a:bodyPr/>
          <a:lstStyle/>
          <a:p>
            <a:r>
              <a:rPr lang="id-ID" dirty="0" smtClean="0"/>
              <a:t>Short quiz  - </a:t>
            </a:r>
            <a:r>
              <a:rPr lang="en-PH" dirty="0" smtClean="0"/>
              <a:t>1/2  (A)</a:t>
            </a:r>
            <a:endParaRPr lang="en-PH" dirty="0"/>
          </a:p>
        </p:txBody>
      </p:sp>
      <p:sp>
        <p:nvSpPr>
          <p:cNvPr id="3" name="Content Placeholder 2"/>
          <p:cNvSpPr>
            <a:spLocks noGrp="1"/>
          </p:cNvSpPr>
          <p:nvPr>
            <p:ph sz="quarter" idx="13"/>
          </p:nvPr>
        </p:nvSpPr>
        <p:spPr>
          <a:xfrm>
            <a:off x="623751" y="1763486"/>
            <a:ext cx="10936878" cy="3226525"/>
          </a:xfrm>
        </p:spPr>
        <p:txBody>
          <a:bodyPr>
            <a:normAutofit/>
          </a:bodyPr>
          <a:lstStyle/>
          <a:p>
            <a:pPr marL="0" indent="0">
              <a:buNone/>
            </a:pPr>
            <a:r>
              <a:rPr lang="en-US" sz="2400" dirty="0" smtClean="0">
                <a:latin typeface="Bookman Old Style" panose="02050604050505020204" pitchFamily="18" charset="0"/>
              </a:rPr>
              <a:t>1. What are the powers </a:t>
            </a:r>
            <a:r>
              <a:rPr lang="en-US" sz="2400" dirty="0">
                <a:latin typeface="Bookman Old Style" panose="02050604050505020204" pitchFamily="18" charset="0"/>
              </a:rPr>
              <a:t>in the </a:t>
            </a:r>
            <a:r>
              <a:rPr lang="en-US" sz="2400" dirty="0" smtClean="0">
                <a:latin typeface="Bookman Old Style" panose="02050604050505020204" pitchFamily="18" charset="0"/>
              </a:rPr>
              <a:t>world?</a:t>
            </a:r>
            <a:endParaRPr lang="en-PH" sz="2400" dirty="0">
              <a:latin typeface="Bookman Old Style" panose="02050604050505020204" pitchFamily="18" charset="0"/>
            </a:endParaRPr>
          </a:p>
          <a:p>
            <a:pPr marL="0" indent="0">
              <a:buNone/>
            </a:pPr>
            <a:r>
              <a:rPr lang="en-PH" sz="2400" dirty="0" smtClean="0">
                <a:latin typeface="Bookman Old Style" panose="02050604050505020204" pitchFamily="18" charset="0"/>
              </a:rPr>
              <a:t>2. It is a real person.</a:t>
            </a:r>
          </a:p>
          <a:p>
            <a:pPr marL="0" indent="0">
              <a:buNone/>
            </a:pPr>
            <a:r>
              <a:rPr lang="en-US" sz="2400" dirty="0" smtClean="0">
                <a:latin typeface="Bookman Old Style" panose="02050604050505020204" pitchFamily="18" charset="0"/>
              </a:rPr>
              <a:t>3. It is a person who </a:t>
            </a:r>
            <a:r>
              <a:rPr lang="en-US" sz="2400" dirty="0">
                <a:latin typeface="Bookman Old Style" panose="02050604050505020204" pitchFamily="18" charset="0"/>
              </a:rPr>
              <a:t>willingly accepts being put to </a:t>
            </a:r>
            <a:r>
              <a:rPr lang="en-US" sz="2400" dirty="0" smtClean="0">
                <a:latin typeface="Bookman Old Style" panose="02050604050505020204" pitchFamily="18" charset="0"/>
              </a:rPr>
              <a:t>death.</a:t>
            </a:r>
          </a:p>
          <a:p>
            <a:pPr marL="0" indent="0">
              <a:buNone/>
            </a:pPr>
            <a:r>
              <a:rPr lang="en-US" sz="2400" dirty="0" smtClean="0">
                <a:latin typeface="Bookman Old Style" panose="02050604050505020204" pitchFamily="18" charset="0"/>
              </a:rPr>
              <a:t>4. </a:t>
            </a:r>
            <a:r>
              <a:rPr lang="en-US" dirty="0" smtClean="0">
                <a:latin typeface="Bookman Old Style" panose="02050604050505020204" pitchFamily="18" charset="0"/>
              </a:rPr>
              <a:t>What was being implemented in the year </a:t>
            </a:r>
            <a:r>
              <a:rPr lang="en-US" dirty="0">
                <a:latin typeface="Bookman Old Style" panose="02050604050505020204" pitchFamily="18" charset="0"/>
              </a:rPr>
              <a:t>JUNE 12, </a:t>
            </a:r>
            <a:r>
              <a:rPr lang="en-US" dirty="0" smtClean="0">
                <a:latin typeface="Bookman Old Style" panose="02050604050505020204" pitchFamily="18" charset="0"/>
              </a:rPr>
              <a:t>1956?</a:t>
            </a:r>
          </a:p>
          <a:p>
            <a:pPr marL="0" indent="0">
              <a:buNone/>
            </a:pPr>
            <a:r>
              <a:rPr lang="en-US" sz="2400" dirty="0" smtClean="0">
                <a:latin typeface="Bookman Old Style" panose="02050604050505020204" pitchFamily="18" charset="0"/>
              </a:rPr>
              <a:t>5. It is a REPUBLIC </a:t>
            </a:r>
            <a:r>
              <a:rPr lang="en-US" sz="2400" dirty="0">
                <a:latin typeface="Bookman Old Style" panose="02050604050505020204" pitchFamily="18" charset="0"/>
              </a:rPr>
              <a:t>ACT NO. </a:t>
            </a:r>
            <a:r>
              <a:rPr lang="en-US" sz="2400" dirty="0" smtClean="0">
                <a:latin typeface="Bookman Old Style" panose="02050604050505020204" pitchFamily="18" charset="0"/>
              </a:rPr>
              <a:t>1425.</a:t>
            </a:r>
            <a:endParaRPr lang="en-PH" sz="2400" dirty="0" smtClean="0">
              <a:latin typeface="Bookman Old Style" panose="02050604050505020204" pitchFamily="18" charset="0"/>
            </a:endParaRPr>
          </a:p>
        </p:txBody>
      </p:sp>
    </p:spTree>
    <p:extLst>
      <p:ext uri="{BB962C8B-B14F-4D97-AF65-F5344CB8AC3E}">
        <p14:creationId xmlns:p14="http://schemas.microsoft.com/office/powerpoint/2010/main" val="822942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13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13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18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18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2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2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34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34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751" y="685801"/>
            <a:ext cx="10396882" cy="1151965"/>
          </a:xfrm>
        </p:spPr>
        <p:txBody>
          <a:bodyPr>
            <a:normAutofit/>
          </a:bodyPr>
          <a:lstStyle/>
          <a:p>
            <a:r>
              <a:rPr lang="id-ID" dirty="0" smtClean="0"/>
              <a:t>Short quiz  - </a:t>
            </a:r>
            <a:r>
              <a:rPr lang="en-PH" dirty="0" smtClean="0"/>
              <a:t>1/2 (B – </a:t>
            </a:r>
            <a:r>
              <a:rPr lang="en-PH" sz="3600" dirty="0" smtClean="0"/>
              <a:t>for</a:t>
            </a:r>
            <a:r>
              <a:rPr lang="en-PH" dirty="0" smtClean="0"/>
              <a:t> 10</a:t>
            </a:r>
            <a:r>
              <a:rPr lang="en-PH" sz="3600" dirty="0" smtClean="0"/>
              <a:t>points</a:t>
            </a:r>
            <a:r>
              <a:rPr lang="en-PH" dirty="0" smtClean="0"/>
              <a:t>)</a:t>
            </a:r>
            <a:endParaRPr lang="en-PH" dirty="0"/>
          </a:p>
        </p:txBody>
      </p:sp>
      <p:sp>
        <p:nvSpPr>
          <p:cNvPr id="3" name="Content Placeholder 2"/>
          <p:cNvSpPr>
            <a:spLocks noGrp="1"/>
          </p:cNvSpPr>
          <p:nvPr>
            <p:ph sz="quarter" idx="13"/>
          </p:nvPr>
        </p:nvSpPr>
        <p:spPr>
          <a:xfrm>
            <a:off x="625926" y="2233749"/>
            <a:ext cx="10394707" cy="1515291"/>
          </a:xfrm>
        </p:spPr>
        <p:txBody>
          <a:bodyPr>
            <a:normAutofit/>
          </a:bodyPr>
          <a:lstStyle/>
          <a:p>
            <a:r>
              <a:rPr lang="id-ID" sz="2500" dirty="0" smtClean="0">
                <a:latin typeface="Bookman Old Style" panose="02050604050505020204" pitchFamily="18" charset="0"/>
              </a:rPr>
              <a:t>What are the requirements</a:t>
            </a:r>
            <a:r>
              <a:rPr lang="en-PH" sz="2500" dirty="0" smtClean="0">
                <a:latin typeface="Bookman Old Style" panose="02050604050505020204" pitchFamily="18" charset="0"/>
              </a:rPr>
              <a:t>/criteria of becoming a</a:t>
            </a:r>
            <a:r>
              <a:rPr lang="id-ID" sz="2500" dirty="0" smtClean="0">
                <a:latin typeface="Bookman Old Style" panose="02050604050505020204" pitchFamily="18" charset="0"/>
              </a:rPr>
              <a:t> one of the HERO in our country and to be part our history? </a:t>
            </a:r>
            <a:endParaRPr lang="en-PH" sz="2500" dirty="0">
              <a:latin typeface="Bookman Old Style" panose="02050604050505020204" pitchFamily="18" charset="0"/>
            </a:endParaRPr>
          </a:p>
        </p:txBody>
      </p:sp>
    </p:spTree>
    <p:extLst>
      <p:ext uri="{BB962C8B-B14F-4D97-AF65-F5344CB8AC3E}">
        <p14:creationId xmlns:p14="http://schemas.microsoft.com/office/powerpoint/2010/main" val="3272257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751" y="1182189"/>
            <a:ext cx="10396882" cy="1151965"/>
          </a:xfrm>
        </p:spPr>
        <p:txBody>
          <a:bodyPr>
            <a:normAutofit/>
          </a:bodyPr>
          <a:lstStyle/>
          <a:p>
            <a:r>
              <a:rPr lang="id-ID" dirty="0" smtClean="0"/>
              <a:t>Short quiz  - </a:t>
            </a:r>
            <a:r>
              <a:rPr lang="en-PH" dirty="0" smtClean="0"/>
              <a:t>1/2 (C – </a:t>
            </a:r>
            <a:r>
              <a:rPr lang="en-PH" sz="3600" dirty="0" smtClean="0"/>
              <a:t>for</a:t>
            </a:r>
            <a:r>
              <a:rPr lang="en-PH" dirty="0" smtClean="0"/>
              <a:t> 5 </a:t>
            </a:r>
            <a:r>
              <a:rPr lang="en-PH" sz="3600" dirty="0" smtClean="0"/>
              <a:t>points</a:t>
            </a:r>
            <a:r>
              <a:rPr lang="en-PH" dirty="0" smtClean="0"/>
              <a:t>)</a:t>
            </a:r>
            <a:endParaRPr lang="en-PH" dirty="0"/>
          </a:p>
        </p:txBody>
      </p:sp>
      <p:sp>
        <p:nvSpPr>
          <p:cNvPr id="3" name="Content Placeholder 2"/>
          <p:cNvSpPr>
            <a:spLocks noGrp="1"/>
          </p:cNvSpPr>
          <p:nvPr>
            <p:ph sz="quarter" idx="13"/>
          </p:nvPr>
        </p:nvSpPr>
        <p:spPr>
          <a:xfrm>
            <a:off x="625926" y="2782389"/>
            <a:ext cx="10394707" cy="1515291"/>
          </a:xfrm>
        </p:spPr>
        <p:txBody>
          <a:bodyPr>
            <a:normAutofit/>
          </a:bodyPr>
          <a:lstStyle/>
          <a:p>
            <a:r>
              <a:rPr lang="en-PH" sz="2500" dirty="0" smtClean="0">
                <a:latin typeface="Bookman Old Style" panose="02050604050505020204" pitchFamily="18" charset="0"/>
              </a:rPr>
              <a:t>What is the complete name of your teacher? </a:t>
            </a:r>
          </a:p>
          <a:p>
            <a:pPr marL="0" indent="0">
              <a:buNone/>
            </a:pPr>
            <a:r>
              <a:rPr lang="en-PH" sz="2500" dirty="0" smtClean="0">
                <a:latin typeface="Bookman Old Style" panose="02050604050505020204" pitchFamily="18" charset="0"/>
              </a:rPr>
              <a:t>(Given and Family Name)</a:t>
            </a:r>
            <a:endParaRPr lang="en-PH" sz="2500" dirty="0">
              <a:latin typeface="Bookman Old Style" panose="02050604050505020204" pitchFamily="18" charset="0"/>
            </a:endParaRPr>
          </a:p>
        </p:txBody>
      </p:sp>
    </p:spTree>
    <p:extLst>
      <p:ext uri="{BB962C8B-B14F-4D97-AF65-F5344CB8AC3E}">
        <p14:creationId xmlns:p14="http://schemas.microsoft.com/office/powerpoint/2010/main" val="2676890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594360" y="378824"/>
            <a:ext cx="10394707" cy="4773694"/>
          </a:xfrm>
        </p:spPr>
        <p:txBody>
          <a:bodyPr>
            <a:normAutofit/>
          </a:bodyPr>
          <a:lstStyle/>
          <a:p>
            <a:pPr algn="just"/>
            <a:r>
              <a:rPr lang="en-US" sz="2500" dirty="0" smtClean="0">
                <a:latin typeface="Bookman Old Style" panose="02050604050505020204" pitchFamily="18" charset="0"/>
              </a:rPr>
              <a:t>In </a:t>
            </a:r>
            <a:r>
              <a:rPr lang="en-US" sz="2500" dirty="0">
                <a:latin typeface="Bookman Old Style" panose="02050604050505020204" pitchFamily="18" charset="0"/>
              </a:rPr>
              <a:t>1928, he temporarily retired from active politics and dedicated himself to the practice and teaching of law. </a:t>
            </a:r>
            <a:endParaRPr lang="id-ID" sz="2500" dirty="0" smtClean="0">
              <a:latin typeface="Bookman Old Style" panose="02050604050505020204" pitchFamily="18" charset="0"/>
            </a:endParaRPr>
          </a:p>
          <a:p>
            <a:pPr algn="just"/>
            <a:r>
              <a:rPr lang="en-US" sz="2500" dirty="0" smtClean="0">
                <a:latin typeface="Bookman Old Style" panose="02050604050505020204" pitchFamily="18" charset="0"/>
              </a:rPr>
              <a:t>Recto </a:t>
            </a:r>
            <a:r>
              <a:rPr lang="en-US" sz="2500" dirty="0">
                <a:latin typeface="Bookman Old Style" panose="02050604050505020204" pitchFamily="18" charset="0"/>
              </a:rPr>
              <a:t>found the world of academia restrictive and tiresome. Although he still engaged in the practice of law, he resigned from his teaching job in 1931 and re-entered politics when he ran and won a senate seat and was subsequently elected its majority floor leader in 1934.</a:t>
            </a:r>
            <a:endParaRPr lang="en-PH" sz="2500" dirty="0">
              <a:latin typeface="Bookman Old Style" panose="02050604050505020204" pitchFamily="18" charset="0"/>
            </a:endParaRPr>
          </a:p>
        </p:txBody>
      </p:sp>
    </p:spTree>
    <p:extLst>
      <p:ext uri="{BB962C8B-B14F-4D97-AF65-F5344CB8AC3E}">
        <p14:creationId xmlns:p14="http://schemas.microsoft.com/office/powerpoint/2010/main" val="334281804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Answer:</a:t>
            </a:r>
            <a:endParaRPr lang="en-PH" dirty="0"/>
          </a:p>
        </p:txBody>
      </p:sp>
      <p:sp>
        <p:nvSpPr>
          <p:cNvPr id="3" name="Content Placeholder 2"/>
          <p:cNvSpPr>
            <a:spLocks noGrp="1"/>
          </p:cNvSpPr>
          <p:nvPr>
            <p:ph sz="quarter" idx="13"/>
          </p:nvPr>
        </p:nvSpPr>
        <p:spPr>
          <a:xfrm>
            <a:off x="685801" y="1837765"/>
            <a:ext cx="4382588" cy="4314841"/>
          </a:xfrm>
        </p:spPr>
        <p:txBody>
          <a:bodyPr/>
          <a:lstStyle/>
          <a:p>
            <a:pPr marL="0" indent="0">
              <a:buNone/>
            </a:pPr>
            <a:endParaRPr lang="en-PH" dirty="0"/>
          </a:p>
        </p:txBody>
      </p:sp>
      <p:sp>
        <p:nvSpPr>
          <p:cNvPr id="4" name="Content Placeholder 2"/>
          <p:cNvSpPr txBox="1">
            <a:spLocks/>
          </p:cNvSpPr>
          <p:nvPr/>
        </p:nvSpPr>
        <p:spPr>
          <a:xfrm>
            <a:off x="5162006" y="1594438"/>
            <a:ext cx="4382588" cy="4314841"/>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Font typeface="Arial" panose="020B0604020202020204" pitchFamily="34" charset="0"/>
              <a:buNone/>
            </a:pPr>
            <a:r>
              <a:rPr lang="en-PH" dirty="0" err="1" smtClean="0"/>
              <a:t>aD</a:t>
            </a:r>
            <a:endParaRPr lang="en-PH" dirty="0"/>
          </a:p>
        </p:txBody>
      </p:sp>
    </p:spTree>
    <p:extLst>
      <p:ext uri="{BB962C8B-B14F-4D97-AF65-F5344CB8AC3E}">
        <p14:creationId xmlns:p14="http://schemas.microsoft.com/office/powerpoint/2010/main" val="19585935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59674" y="522515"/>
            <a:ext cx="10394707" cy="5048014"/>
          </a:xfrm>
        </p:spPr>
        <p:txBody>
          <a:bodyPr>
            <a:normAutofit/>
          </a:bodyPr>
          <a:lstStyle/>
          <a:p>
            <a:pPr algn="just"/>
            <a:r>
              <a:rPr lang="en-US" sz="2500" dirty="0">
                <a:latin typeface="Bookman Old Style" panose="02050604050505020204" pitchFamily="18" charset="0"/>
              </a:rPr>
              <a:t>Recto was known as an </a:t>
            </a:r>
            <a:r>
              <a:rPr lang="en-US" sz="2500" b="1" dirty="0" err="1">
                <a:latin typeface="Bookman Old Style" panose="02050604050505020204" pitchFamily="18" charset="0"/>
              </a:rPr>
              <a:t>abogado</a:t>
            </a:r>
            <a:r>
              <a:rPr lang="en-US" sz="2500" b="1" dirty="0">
                <a:latin typeface="Bookman Old Style" panose="02050604050505020204" pitchFamily="18" charset="0"/>
              </a:rPr>
              <a:t> </a:t>
            </a:r>
            <a:r>
              <a:rPr lang="en-US" sz="2500" b="1" dirty="0" err="1">
                <a:latin typeface="Bookman Old Style" panose="02050604050505020204" pitchFamily="18" charset="0"/>
              </a:rPr>
              <a:t>milagroso</a:t>
            </a:r>
            <a:r>
              <a:rPr lang="en-US" sz="2500" dirty="0">
                <a:latin typeface="Bookman Old Style" panose="02050604050505020204" pitchFamily="18" charset="0"/>
              </a:rPr>
              <a:t> (layer of miracles), a tribute to his may victories in the judicial court. He was appointed Associate Justice of the supreme court of the Philippines in 1935 by. U.S.A. President Franklin D. Roosevelt. </a:t>
            </a:r>
            <a:endParaRPr lang="id-ID" sz="2500" dirty="0" smtClean="0">
              <a:latin typeface="Bookman Old Style" panose="02050604050505020204" pitchFamily="18" charset="0"/>
            </a:endParaRPr>
          </a:p>
          <a:p>
            <a:pPr algn="just"/>
            <a:r>
              <a:rPr lang="en-US" sz="2500" dirty="0" smtClean="0">
                <a:latin typeface="Bookman Old Style" panose="02050604050505020204" pitchFamily="18" charset="0"/>
              </a:rPr>
              <a:t>As </a:t>
            </a:r>
            <a:r>
              <a:rPr lang="en-US" sz="2500" dirty="0">
                <a:latin typeface="Bookman Old Style" panose="02050604050505020204" pitchFamily="18" charset="0"/>
              </a:rPr>
              <a:t>a jurist, he debated against U.S. President Dwight D. Eisenhower’s Attorney General Herbert Brownell Jr. on the question of U.S ownership of military bases in the </a:t>
            </a:r>
            <a:r>
              <a:rPr lang="en-US" sz="2500" dirty="0" smtClean="0">
                <a:latin typeface="Bookman Old Style" panose="02050604050505020204" pitchFamily="18" charset="0"/>
              </a:rPr>
              <a:t>Phi</a:t>
            </a:r>
            <a:r>
              <a:rPr lang="id-ID" sz="2500" dirty="0" smtClean="0">
                <a:latin typeface="Bookman Old Style" panose="02050604050505020204" pitchFamily="18" charset="0"/>
              </a:rPr>
              <a:t>LI</a:t>
            </a:r>
            <a:r>
              <a:rPr lang="en-US" sz="2500" dirty="0" err="1" smtClean="0">
                <a:latin typeface="Bookman Old Style" panose="02050604050505020204" pitchFamily="18" charset="0"/>
              </a:rPr>
              <a:t>ppines</a:t>
            </a:r>
            <a:r>
              <a:rPr lang="en-US" sz="2500" dirty="0">
                <a:latin typeface="Bookman Old Style" panose="02050604050505020204" pitchFamily="18" charset="0"/>
              </a:rPr>
              <a:t>, a question that remains unsolved.</a:t>
            </a:r>
            <a:endParaRPr lang="en-PH" sz="2500" dirty="0">
              <a:latin typeface="Bookman Old Style" panose="02050604050505020204" pitchFamily="18" charset="0"/>
            </a:endParaRPr>
          </a:p>
          <a:p>
            <a:pPr algn="just"/>
            <a:endParaRPr lang="en-PH" sz="2500" dirty="0">
              <a:latin typeface="Bookman Old Style" panose="02050604050505020204" pitchFamily="18" charset="0"/>
            </a:endParaRPr>
          </a:p>
        </p:txBody>
      </p:sp>
    </p:spTree>
    <p:extLst>
      <p:ext uri="{BB962C8B-B14F-4D97-AF65-F5344CB8AC3E}">
        <p14:creationId xmlns:p14="http://schemas.microsoft.com/office/powerpoint/2010/main" val="2281691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515983" y="1044494"/>
            <a:ext cx="10394707" cy="3311189"/>
          </a:xfrm>
        </p:spPr>
        <p:txBody>
          <a:bodyPr>
            <a:normAutofit/>
          </a:bodyPr>
          <a:lstStyle/>
          <a:p>
            <a:pPr algn="just"/>
            <a:r>
              <a:rPr lang="en-US" sz="2500" dirty="0">
                <a:latin typeface="Bookman Old Style" panose="02050604050505020204" pitchFamily="18" charset="0"/>
              </a:rPr>
              <a:t>Recto presided over the assembly that drafted the Philippines Constitution in 1934-1935 in accordance with the provisions of the </a:t>
            </a:r>
            <a:r>
              <a:rPr lang="en-US" sz="2500" dirty="0" err="1">
                <a:latin typeface="Bookman Old Style" panose="02050604050505020204" pitchFamily="18" charset="0"/>
              </a:rPr>
              <a:t>Tydings</a:t>
            </a:r>
            <a:r>
              <a:rPr lang="en-US" sz="2500" dirty="0">
                <a:latin typeface="Bookman Old Style" panose="02050604050505020204" pitchFamily="18" charset="0"/>
              </a:rPr>
              <a:t> Mc </a:t>
            </a:r>
            <a:r>
              <a:rPr lang="en-US" sz="2500" dirty="0" err="1">
                <a:latin typeface="Bookman Old Style" panose="02050604050505020204" pitchFamily="18" charset="0"/>
              </a:rPr>
              <a:t>Duffie</a:t>
            </a:r>
            <a:r>
              <a:rPr lang="en-US" sz="2500" dirty="0">
                <a:latin typeface="Bookman Old Style" panose="02050604050505020204" pitchFamily="18" charset="0"/>
              </a:rPr>
              <a:t> Act and a preliminary step to independence and self-governance after a 10-year transitional period.</a:t>
            </a:r>
            <a:endParaRPr lang="en-PH" sz="2500" dirty="0">
              <a:latin typeface="Bookman Old Style" panose="02050604050505020204" pitchFamily="18" charset="0"/>
            </a:endParaRPr>
          </a:p>
        </p:txBody>
      </p:sp>
    </p:spTree>
    <p:extLst>
      <p:ext uri="{BB962C8B-B14F-4D97-AF65-F5344CB8AC3E}">
        <p14:creationId xmlns:p14="http://schemas.microsoft.com/office/powerpoint/2010/main" val="1599045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228600" y="627017"/>
            <a:ext cx="10394707" cy="4290367"/>
          </a:xfrm>
        </p:spPr>
        <p:txBody>
          <a:bodyPr>
            <a:noAutofit/>
          </a:bodyPr>
          <a:lstStyle/>
          <a:p>
            <a:pPr algn="just"/>
            <a:r>
              <a:rPr lang="en-US" sz="2200" dirty="0">
                <a:latin typeface="Bookman Old Style" panose="02050604050505020204" pitchFamily="18" charset="0"/>
              </a:rPr>
              <a:t>His prominence as a lawyer paralleled his fame as a writer. He was known for his flawless logic and rationality of mind in both undertakings. He served the wartime cabinet of President Jose P. Laurel during the Japanese occupation. </a:t>
            </a:r>
            <a:endParaRPr lang="id-ID" sz="2200" dirty="0" smtClean="0">
              <a:latin typeface="Bookman Old Style" panose="02050604050505020204" pitchFamily="18" charset="0"/>
            </a:endParaRPr>
          </a:p>
          <a:p>
            <a:pPr algn="just"/>
            <a:r>
              <a:rPr lang="en-US" sz="2200" dirty="0" smtClean="0">
                <a:latin typeface="Bookman Old Style" panose="02050604050505020204" pitchFamily="18" charset="0"/>
              </a:rPr>
              <a:t>Together </a:t>
            </a:r>
            <a:r>
              <a:rPr lang="en-US" sz="2200" dirty="0">
                <a:latin typeface="Bookman Old Style" panose="02050604050505020204" pitchFamily="18" charset="0"/>
              </a:rPr>
              <a:t>with Jose P. Laurel, Camilo </a:t>
            </a:r>
            <a:r>
              <a:rPr lang="en-US" sz="2200" dirty="0" err="1">
                <a:latin typeface="Bookman Old Style" panose="02050604050505020204" pitchFamily="18" charset="0"/>
              </a:rPr>
              <a:t>Osias</a:t>
            </a:r>
            <a:r>
              <a:rPr lang="en-US" sz="2200" dirty="0">
                <a:latin typeface="Bookman Old Style" panose="02050604050505020204" pitchFamily="18" charset="0"/>
              </a:rPr>
              <a:t>, and Quintin Paredes, he was taken into the custody by the American colonial government and tried for treason. In his treatise entitled “Three Years of Enemy Occupation”, 1946, he convincingly presented the case of patriotic conduct of Filipinos during World War II. He fought his legal battles and was acquitted.</a:t>
            </a:r>
            <a:endParaRPr lang="en-PH" sz="2200" dirty="0">
              <a:latin typeface="Bookman Old Style" panose="02050604050505020204" pitchFamily="18" charset="0"/>
            </a:endParaRPr>
          </a:p>
        </p:txBody>
      </p:sp>
    </p:spTree>
    <p:extLst>
      <p:ext uri="{BB962C8B-B14F-4D97-AF65-F5344CB8AC3E}">
        <p14:creationId xmlns:p14="http://schemas.microsoft.com/office/powerpoint/2010/main" val="27768617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33549" y="652605"/>
            <a:ext cx="10394707" cy="3311189"/>
          </a:xfrm>
        </p:spPr>
        <p:txBody>
          <a:bodyPr>
            <a:normAutofit/>
          </a:bodyPr>
          <a:lstStyle/>
          <a:p>
            <a:r>
              <a:rPr lang="en-US" sz="2400" dirty="0">
                <a:latin typeface="Bookman Old Style" panose="02050604050505020204" pitchFamily="18" charset="0"/>
              </a:rPr>
              <a:t>His critics claim that Recto’s brilliance is overshadowed by his inability to capture nationwide acceptance. </a:t>
            </a:r>
            <a:endParaRPr lang="en-PH" sz="2400" dirty="0">
              <a:latin typeface="Bookman Old Style" panose="02050604050505020204" pitchFamily="18" charset="0"/>
            </a:endParaRPr>
          </a:p>
        </p:txBody>
      </p:sp>
    </p:spTree>
    <p:extLst>
      <p:ext uri="{BB962C8B-B14F-4D97-AF65-F5344CB8AC3E}">
        <p14:creationId xmlns:p14="http://schemas.microsoft.com/office/powerpoint/2010/main" val="19914811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dirty="0"/>
          </a:p>
        </p:txBody>
      </p:sp>
      <p:pic>
        <p:nvPicPr>
          <p:cNvPr id="4" name="SENATOR CLARO M. RECTO ECONOMIC NATIONALISM">
            <a:hlinkClick r:id="" action="ppaction://media"/>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3139704" y="103625"/>
            <a:ext cx="5489075" cy="6081476"/>
          </a:xfrm>
        </p:spPr>
      </p:pic>
    </p:spTree>
    <p:extLst>
      <p:ext uri="{BB962C8B-B14F-4D97-AF65-F5344CB8AC3E}">
        <p14:creationId xmlns:p14="http://schemas.microsoft.com/office/powerpoint/2010/main" val="27705513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8FA751"/>
      </a:accent1>
      <a:accent2>
        <a:srgbClr val="629D7D"/>
      </a:accent2>
      <a:accent3>
        <a:srgbClr val="5A7AAB"/>
      </a:accent3>
      <a:accent4>
        <a:srgbClr val="AA618F"/>
      </a:accent4>
      <a:accent5>
        <a:srgbClr val="BA5445"/>
      </a:accent5>
      <a:accent6>
        <a:srgbClr val="C8A547"/>
      </a:accent6>
      <a:hlink>
        <a:srgbClr val="91BF1A"/>
      </a:hlink>
      <a:folHlink>
        <a:srgbClr val="ADBE82"/>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CF823853-53CC-4249-AEDB-2EA9F718B2D2}"/>
    </a:ext>
  </a:extLst>
</a:theme>
</file>

<file path=docProps/app.xml><?xml version="1.0" encoding="utf-8"?>
<Properties xmlns="http://schemas.openxmlformats.org/officeDocument/2006/extended-properties" xmlns:vt="http://schemas.openxmlformats.org/officeDocument/2006/docPropsVTypes">
  <Template>TM04033927[[fn=Main Event]]</Template>
  <TotalTime>1018</TotalTime>
  <Words>2924</Words>
  <Application>Microsoft Office PowerPoint</Application>
  <PresentationFormat>Widescreen</PresentationFormat>
  <Paragraphs>143</Paragraphs>
  <Slides>40</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Arial</vt:lpstr>
      <vt:lpstr>Bookman Old Style</vt:lpstr>
      <vt:lpstr>Impact</vt:lpstr>
      <vt:lpstr>Main Event</vt:lpstr>
      <vt:lpstr>RIZAL’S LIFE AND WORKS</vt:lpstr>
      <vt:lpstr>PowerPoint Presentation</vt:lpstr>
      <vt:lpstr>Claro Mayo Recto</vt:lpstr>
      <vt:lpstr>PowerPoint Presentation</vt:lpstr>
      <vt:lpstr>PowerPoint Presentation</vt:lpstr>
      <vt:lpstr>PowerPoint Presentation</vt:lpstr>
      <vt:lpstr>PowerPoint Presentation</vt:lpstr>
      <vt:lpstr>PowerPoint Presentation</vt:lpstr>
      <vt:lpstr>PowerPoint Presentation</vt:lpstr>
      <vt:lpstr>The political editorialist, Manuel L. Quezon III, laments this fact:</vt:lpstr>
      <vt:lpstr>PowerPoint Presentation</vt:lpstr>
      <vt:lpstr>SECTION 1</vt:lpstr>
      <vt:lpstr>PowerPoint Presentation</vt:lpstr>
      <vt:lpstr>SECTION 2</vt:lpstr>
      <vt:lpstr>SECTION 3</vt:lpstr>
      <vt:lpstr>SECTION 4</vt:lpstr>
      <vt:lpstr>SECTION 5</vt:lpstr>
      <vt:lpstr>SECTION 6</vt:lpstr>
      <vt:lpstr>THE CONTinuation</vt:lpstr>
      <vt:lpstr>SECTION 6</vt:lpstr>
      <vt:lpstr>SECTION 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SALAMAT</vt:lpstr>
      <vt:lpstr>Short quiz  - ½ crosswise</vt:lpstr>
      <vt:lpstr>Short quiz  - 1/2  (A)</vt:lpstr>
      <vt:lpstr>Short quiz  - 1/2 (B – for 10points)</vt:lpstr>
      <vt:lpstr>Short quiz  - 1/2 (C – for 5 points)</vt:lpstr>
      <vt:lpstr>Answer: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RIZAL’S LIFE AND WORKS</dc:title>
  <dc:creator>TN-18-2611</dc:creator>
  <cp:lastModifiedBy>TN-18-2611</cp:lastModifiedBy>
  <cp:revision>30</cp:revision>
  <dcterms:created xsi:type="dcterms:W3CDTF">2023-02-20T19:08:17Z</dcterms:created>
  <dcterms:modified xsi:type="dcterms:W3CDTF">2023-09-05T01:33:35Z</dcterms:modified>
</cp:coreProperties>
</file>

<file path=docProps/thumbnail.jpeg>
</file>